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Bricolage Grotesque" panose="020B0605040402000204" pitchFamily="34" charset="0"/>
      <p:regular r:id="rId15"/>
    </p:embeddedFont>
    <p:embeddedFont>
      <p:font typeface="Bricolage Grotesque Bold" panose="020B0605040402000204" pitchFamily="34" charset="0"/>
      <p:regular r:id="rId16"/>
      <p:bold r:id="rId17"/>
    </p:embeddedFont>
    <p:embeddedFont>
      <p:font typeface="Bungee" pitchFamily="2" charset="7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nva Sans" panose="020B0503030501040103" pitchFamily="34" charset="0"/>
      <p:regular r:id="rId23"/>
    </p:embeddedFont>
    <p:embeddedFont>
      <p:font typeface="Canva Sans Bold" panose="020B0803030501040103" pitchFamily="34" charset="0"/>
      <p:regular r:id="rId24"/>
      <p:bold r:id="rId25"/>
    </p:embeddedFont>
    <p:embeddedFont>
      <p:font typeface="Inter Bold" panose="020B0802030000000004" pitchFamily="34" charset="0"/>
      <p:regular r:id="rId26"/>
      <p:bold r:id="rId27"/>
    </p:embeddedFont>
    <p:embeddedFont>
      <p:font typeface="Krub" pitchFamily="2" charset="-34"/>
      <p:regular r:id="rId28"/>
      <p:bold r:id="rId29"/>
      <p:italic r:id="rId30"/>
      <p:boldItalic r:id="rId31"/>
    </p:embeddedFont>
    <p:embeddedFont>
      <p:font typeface="Krub Bold" pitchFamily="2" charset="-34"/>
      <p:regular r:id="rId32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A4E0BD-1DF7-042D-1C4A-D11D4586D3EC}" v="148" dt="2025-11-04T05:05:25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 autoAdjust="0"/>
    <p:restoredTop sz="94643" autoAdjust="0"/>
  </p:normalViewPr>
  <p:slideViewPr>
    <p:cSldViewPr>
      <p:cViewPr varScale="1">
        <p:scale>
          <a:sx n="73" d="100"/>
          <a:sy n="73" d="100"/>
        </p:scale>
        <p:origin x="584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jpeg>
</file>

<file path=ppt/media/image21.png>
</file>

<file path=ppt/media/image22.png>
</file>

<file path=ppt/media/image23.png>
</file>

<file path=ppt/media/image24.svg>
</file>

<file path=ppt/media/image25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4.png"/><Relationship Id="rId7" Type="http://schemas.openxmlformats.org/officeDocument/2006/relationships/image" Target="../media/image2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22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24.svg"/><Relationship Id="rId7" Type="http://schemas.openxmlformats.org/officeDocument/2006/relationships/image" Target="../media/image1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7.svg"/><Relationship Id="rId9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12.png"/><Relationship Id="rId7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8.png"/><Relationship Id="rId7" Type="http://schemas.openxmlformats.org/officeDocument/2006/relationships/image" Target="../media/image13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8.svg"/><Relationship Id="rId7" Type="http://schemas.openxmlformats.org/officeDocument/2006/relationships/image" Target="../media/image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14.png"/><Relationship Id="rId9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8.png"/><Relationship Id="rId7" Type="http://schemas.openxmlformats.org/officeDocument/2006/relationships/image" Target="../media/image13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07867" y="3932931"/>
            <a:ext cx="15372003" cy="2459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14"/>
              </a:lnSpc>
            </a:pPr>
            <a:r>
              <a:rPr lang="en-US" sz="16407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Technology</a:t>
            </a:r>
          </a:p>
        </p:txBody>
      </p:sp>
      <p:sp>
        <p:nvSpPr>
          <p:cNvPr id="3" name="Freeform 3"/>
          <p:cNvSpPr/>
          <p:nvPr/>
        </p:nvSpPr>
        <p:spPr>
          <a:xfrm>
            <a:off x="202558" y="166191"/>
            <a:ext cx="3141452" cy="3078700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882084" y="7041092"/>
            <a:ext cx="3197547" cy="3026236"/>
          </a:xfrm>
          <a:custGeom>
            <a:avLst/>
            <a:gdLst/>
            <a:ahLst/>
            <a:cxnLst/>
            <a:rect l="l" t="t" r="r" b="b"/>
            <a:pathLst>
              <a:path w="6733446" h="7030847">
                <a:moveTo>
                  <a:pt x="0" y="0"/>
                </a:moveTo>
                <a:lnTo>
                  <a:pt x="6733447" y="0"/>
                </a:lnTo>
                <a:lnTo>
                  <a:pt x="6733447" y="7030846"/>
                </a:lnTo>
                <a:lnTo>
                  <a:pt x="0" y="70308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882600" y="210267"/>
            <a:ext cx="3184951" cy="3043004"/>
          </a:xfrm>
          <a:custGeom>
            <a:avLst/>
            <a:gdLst/>
            <a:ahLst/>
            <a:cxnLst/>
            <a:rect l="l" t="t" r="r" b="b"/>
            <a:pathLst>
              <a:path w="5174922" h="5172766">
                <a:moveTo>
                  <a:pt x="0" y="0"/>
                </a:moveTo>
                <a:lnTo>
                  <a:pt x="5174922" y="0"/>
                </a:lnTo>
                <a:lnTo>
                  <a:pt x="5174922" y="5172766"/>
                </a:lnTo>
                <a:lnTo>
                  <a:pt x="0" y="51727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6618371" y="5658650"/>
            <a:ext cx="4950995" cy="880311"/>
            <a:chOff x="0" y="0"/>
            <a:chExt cx="1303966" cy="23185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03966" cy="231851"/>
            </a:xfrm>
            <a:custGeom>
              <a:avLst/>
              <a:gdLst/>
              <a:ahLst/>
              <a:cxnLst/>
              <a:rect l="l" t="t" r="r" b="b"/>
              <a:pathLst>
                <a:path w="1303966" h="231851">
                  <a:moveTo>
                    <a:pt x="79163" y="0"/>
                  </a:moveTo>
                  <a:lnTo>
                    <a:pt x="1224803" y="0"/>
                  </a:lnTo>
                  <a:cubicBezTo>
                    <a:pt x="1268523" y="0"/>
                    <a:pt x="1303966" y="35442"/>
                    <a:pt x="1303966" y="79163"/>
                  </a:cubicBezTo>
                  <a:lnTo>
                    <a:pt x="1303966" y="152689"/>
                  </a:lnTo>
                  <a:cubicBezTo>
                    <a:pt x="1303966" y="173684"/>
                    <a:pt x="1295625" y="193819"/>
                    <a:pt x="1280779" y="208665"/>
                  </a:cubicBezTo>
                  <a:cubicBezTo>
                    <a:pt x="1265933" y="223511"/>
                    <a:pt x="1245798" y="231851"/>
                    <a:pt x="1224803" y="231851"/>
                  </a:cubicBezTo>
                  <a:lnTo>
                    <a:pt x="79163" y="231851"/>
                  </a:lnTo>
                  <a:cubicBezTo>
                    <a:pt x="58168" y="231851"/>
                    <a:pt x="38032" y="223511"/>
                    <a:pt x="23186" y="208665"/>
                  </a:cubicBezTo>
                  <a:cubicBezTo>
                    <a:pt x="8340" y="193819"/>
                    <a:pt x="0" y="173684"/>
                    <a:pt x="0" y="152689"/>
                  </a:cubicBezTo>
                  <a:lnTo>
                    <a:pt x="0" y="79163"/>
                  </a:lnTo>
                  <a:cubicBezTo>
                    <a:pt x="0" y="58168"/>
                    <a:pt x="8340" y="38032"/>
                    <a:pt x="23186" y="23186"/>
                  </a:cubicBezTo>
                  <a:cubicBezTo>
                    <a:pt x="38032" y="8340"/>
                    <a:pt x="58168" y="0"/>
                    <a:pt x="7916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D8BBA">
                    <a:alpha val="100000"/>
                  </a:srgbClr>
                </a:gs>
                <a:gs pos="100000">
                  <a:srgbClr val="19238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303966" cy="260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7090122" y="289175"/>
            <a:ext cx="2841375" cy="2503088"/>
          </a:xfrm>
          <a:custGeom>
            <a:avLst/>
            <a:gdLst/>
            <a:ahLst/>
            <a:cxnLst/>
            <a:rect l="l" t="t" r="r" b="b"/>
            <a:pathLst>
              <a:path w="4420195" h="4114800">
                <a:moveTo>
                  <a:pt x="0" y="0"/>
                </a:moveTo>
                <a:lnTo>
                  <a:pt x="4420195" y="0"/>
                </a:lnTo>
                <a:lnTo>
                  <a:pt x="44201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46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879607" y="5720126"/>
            <a:ext cx="6528787" cy="770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66"/>
              </a:lnSpc>
            </a:pPr>
            <a:r>
              <a:rPr lang="en-US" sz="4547" b="1" spc="50" dirty="0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Assessment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  <p:sp>
        <p:nvSpPr>
          <p:cNvPr id="13" name="Freeform 13"/>
          <p:cNvSpPr/>
          <p:nvPr/>
        </p:nvSpPr>
        <p:spPr>
          <a:xfrm>
            <a:off x="12408393" y="167474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4"/>
                </a:lnTo>
                <a:lnTo>
                  <a:pt x="0" y="116031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1621" b="-7994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94295" y="7041092"/>
            <a:ext cx="2514002" cy="398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50"/>
              </a:lnSpc>
            </a:pPr>
            <a:r>
              <a:rPr lang="en-US" sz="2629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Our Team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204696" y="7665177"/>
            <a:ext cx="2693199" cy="2348972"/>
            <a:chOff x="0" y="-44307"/>
            <a:chExt cx="3590932" cy="3131962"/>
          </a:xfrm>
        </p:grpSpPr>
        <p:grpSp>
          <p:nvGrpSpPr>
            <p:cNvPr id="16" name="Group 16"/>
            <p:cNvGrpSpPr/>
            <p:nvPr/>
          </p:nvGrpSpPr>
          <p:grpSpPr>
            <a:xfrm>
              <a:off x="73157" y="670336"/>
              <a:ext cx="3444619" cy="411615"/>
              <a:chOff x="0" y="0"/>
              <a:chExt cx="2962091" cy="353955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962091" cy="353955"/>
              </a:xfrm>
              <a:custGeom>
                <a:avLst/>
                <a:gdLst/>
                <a:ahLst/>
                <a:cxnLst/>
                <a:rect l="l" t="t" r="r" b="b"/>
                <a:pathLst>
                  <a:path w="2962091" h="353955">
                    <a:moveTo>
                      <a:pt x="58265" y="0"/>
                    </a:moveTo>
                    <a:lnTo>
                      <a:pt x="2903826" y="0"/>
                    </a:lnTo>
                    <a:cubicBezTo>
                      <a:pt x="2919279" y="0"/>
                      <a:pt x="2934099" y="6139"/>
                      <a:pt x="2945026" y="17065"/>
                    </a:cubicBezTo>
                    <a:cubicBezTo>
                      <a:pt x="2955953" y="27992"/>
                      <a:pt x="2962091" y="42812"/>
                      <a:pt x="2962091" y="58265"/>
                    </a:cubicBezTo>
                    <a:lnTo>
                      <a:pt x="2962091" y="295691"/>
                    </a:lnTo>
                    <a:cubicBezTo>
                      <a:pt x="2962091" y="327869"/>
                      <a:pt x="2936005" y="353955"/>
                      <a:pt x="2903826" y="353955"/>
                    </a:cubicBezTo>
                    <a:lnTo>
                      <a:pt x="58265" y="353955"/>
                    </a:lnTo>
                    <a:cubicBezTo>
                      <a:pt x="42812" y="353955"/>
                      <a:pt x="27992" y="347817"/>
                      <a:pt x="17065" y="336890"/>
                    </a:cubicBezTo>
                    <a:cubicBezTo>
                      <a:pt x="6139" y="325963"/>
                      <a:pt x="0" y="311143"/>
                      <a:pt x="0" y="295691"/>
                    </a:cubicBezTo>
                    <a:lnTo>
                      <a:pt x="0" y="58265"/>
                    </a:lnTo>
                    <a:cubicBezTo>
                      <a:pt x="0" y="42812"/>
                      <a:pt x="6139" y="27992"/>
                      <a:pt x="17065" y="17065"/>
                    </a:cubicBezTo>
                    <a:cubicBezTo>
                      <a:pt x="27992" y="6139"/>
                      <a:pt x="42812" y="0"/>
                      <a:pt x="5826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D8BBA">
                      <a:alpha val="100000"/>
                    </a:srgbClr>
                  </a:gs>
                  <a:gs pos="100000">
                    <a:srgbClr val="192385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-38100"/>
                <a:ext cx="2962091" cy="39205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73157" y="-44307"/>
              <a:ext cx="3444619" cy="455922"/>
              <a:chOff x="0" y="-38100"/>
              <a:chExt cx="2962091" cy="392055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2962091" cy="353955"/>
              </a:xfrm>
              <a:custGeom>
                <a:avLst/>
                <a:gdLst/>
                <a:ahLst/>
                <a:cxnLst/>
                <a:rect l="l" t="t" r="r" b="b"/>
                <a:pathLst>
                  <a:path w="2962091" h="353955">
                    <a:moveTo>
                      <a:pt x="58265" y="0"/>
                    </a:moveTo>
                    <a:lnTo>
                      <a:pt x="2903826" y="0"/>
                    </a:lnTo>
                    <a:cubicBezTo>
                      <a:pt x="2919279" y="0"/>
                      <a:pt x="2934099" y="6139"/>
                      <a:pt x="2945026" y="17065"/>
                    </a:cubicBezTo>
                    <a:cubicBezTo>
                      <a:pt x="2955953" y="27992"/>
                      <a:pt x="2962091" y="42812"/>
                      <a:pt x="2962091" y="58265"/>
                    </a:cubicBezTo>
                    <a:lnTo>
                      <a:pt x="2962091" y="295691"/>
                    </a:lnTo>
                    <a:cubicBezTo>
                      <a:pt x="2962091" y="327869"/>
                      <a:pt x="2936005" y="353955"/>
                      <a:pt x="2903826" y="353955"/>
                    </a:cubicBezTo>
                    <a:lnTo>
                      <a:pt x="58265" y="353955"/>
                    </a:lnTo>
                    <a:cubicBezTo>
                      <a:pt x="42812" y="353955"/>
                      <a:pt x="27992" y="347817"/>
                      <a:pt x="17065" y="336890"/>
                    </a:cubicBezTo>
                    <a:cubicBezTo>
                      <a:pt x="6139" y="325963"/>
                      <a:pt x="0" y="311143"/>
                      <a:pt x="0" y="295691"/>
                    </a:cubicBezTo>
                    <a:lnTo>
                      <a:pt x="0" y="58265"/>
                    </a:lnTo>
                    <a:cubicBezTo>
                      <a:pt x="0" y="42812"/>
                      <a:pt x="6139" y="27992"/>
                      <a:pt x="17065" y="17065"/>
                    </a:cubicBezTo>
                    <a:cubicBezTo>
                      <a:pt x="27992" y="6139"/>
                      <a:pt x="42812" y="0"/>
                      <a:pt x="5826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D8BBA">
                      <a:alpha val="100000"/>
                    </a:srgbClr>
                  </a:gs>
                  <a:gs pos="100000">
                    <a:srgbClr val="192385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2962091" cy="39205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0" y="632236"/>
              <a:ext cx="3590932" cy="416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6"/>
                </a:lnSpc>
              </a:pPr>
              <a:r>
                <a:rPr lang="en-US" sz="1876" spc="20">
                  <a:solidFill>
                    <a:srgbClr val="FFFFFF"/>
                  </a:solidFill>
                  <a:latin typeface="Krub"/>
                  <a:ea typeface="Krub"/>
                  <a:cs typeface="Krub"/>
                  <a:sym typeface="Krub"/>
                </a:rPr>
                <a:t>Riyazul Ansari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67201" y="-22240"/>
              <a:ext cx="3256531" cy="4179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6"/>
                </a:lnSpc>
              </a:pPr>
              <a:endParaRPr lang="en-US" sz="1876" spc="20" dirty="0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endParaRPr>
            </a:p>
          </p:txBody>
        </p:sp>
        <p:grpSp>
          <p:nvGrpSpPr>
            <p:cNvPr id="24" name="Group 24"/>
            <p:cNvGrpSpPr/>
            <p:nvPr/>
          </p:nvGrpSpPr>
          <p:grpSpPr>
            <a:xfrm>
              <a:off x="73157" y="2025426"/>
              <a:ext cx="3444619" cy="411615"/>
              <a:chOff x="0" y="0"/>
              <a:chExt cx="2962091" cy="35395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2962091" cy="353955"/>
              </a:xfrm>
              <a:custGeom>
                <a:avLst/>
                <a:gdLst/>
                <a:ahLst/>
                <a:cxnLst/>
                <a:rect l="l" t="t" r="r" b="b"/>
                <a:pathLst>
                  <a:path w="2962091" h="353955">
                    <a:moveTo>
                      <a:pt x="58265" y="0"/>
                    </a:moveTo>
                    <a:lnTo>
                      <a:pt x="2903826" y="0"/>
                    </a:lnTo>
                    <a:cubicBezTo>
                      <a:pt x="2919279" y="0"/>
                      <a:pt x="2934099" y="6139"/>
                      <a:pt x="2945026" y="17065"/>
                    </a:cubicBezTo>
                    <a:cubicBezTo>
                      <a:pt x="2955953" y="27992"/>
                      <a:pt x="2962091" y="42812"/>
                      <a:pt x="2962091" y="58265"/>
                    </a:cubicBezTo>
                    <a:lnTo>
                      <a:pt x="2962091" y="295691"/>
                    </a:lnTo>
                    <a:cubicBezTo>
                      <a:pt x="2962091" y="327869"/>
                      <a:pt x="2936005" y="353955"/>
                      <a:pt x="2903826" y="353955"/>
                    </a:cubicBezTo>
                    <a:lnTo>
                      <a:pt x="58265" y="353955"/>
                    </a:lnTo>
                    <a:cubicBezTo>
                      <a:pt x="42812" y="353955"/>
                      <a:pt x="27992" y="347817"/>
                      <a:pt x="17065" y="336890"/>
                    </a:cubicBezTo>
                    <a:cubicBezTo>
                      <a:pt x="6139" y="325963"/>
                      <a:pt x="0" y="311143"/>
                      <a:pt x="0" y="295691"/>
                    </a:cubicBezTo>
                    <a:lnTo>
                      <a:pt x="0" y="58265"/>
                    </a:lnTo>
                    <a:cubicBezTo>
                      <a:pt x="0" y="42812"/>
                      <a:pt x="6139" y="27992"/>
                      <a:pt x="17065" y="17065"/>
                    </a:cubicBezTo>
                    <a:cubicBezTo>
                      <a:pt x="27992" y="6139"/>
                      <a:pt x="42812" y="0"/>
                      <a:pt x="5826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D8BBA">
                      <a:alpha val="100000"/>
                    </a:srgbClr>
                  </a:gs>
                  <a:gs pos="100000">
                    <a:srgbClr val="192385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38100"/>
                <a:ext cx="2962091" cy="39205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73157" y="1355091"/>
              <a:ext cx="3444619" cy="411615"/>
              <a:chOff x="0" y="0"/>
              <a:chExt cx="2962091" cy="35395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2962091" cy="353955"/>
              </a:xfrm>
              <a:custGeom>
                <a:avLst/>
                <a:gdLst/>
                <a:ahLst/>
                <a:cxnLst/>
                <a:rect l="l" t="t" r="r" b="b"/>
                <a:pathLst>
                  <a:path w="2962091" h="353955">
                    <a:moveTo>
                      <a:pt x="58265" y="0"/>
                    </a:moveTo>
                    <a:lnTo>
                      <a:pt x="2903826" y="0"/>
                    </a:lnTo>
                    <a:cubicBezTo>
                      <a:pt x="2919279" y="0"/>
                      <a:pt x="2934099" y="6139"/>
                      <a:pt x="2945026" y="17065"/>
                    </a:cubicBezTo>
                    <a:cubicBezTo>
                      <a:pt x="2955953" y="27992"/>
                      <a:pt x="2962091" y="42812"/>
                      <a:pt x="2962091" y="58265"/>
                    </a:cubicBezTo>
                    <a:lnTo>
                      <a:pt x="2962091" y="295691"/>
                    </a:lnTo>
                    <a:cubicBezTo>
                      <a:pt x="2962091" y="327869"/>
                      <a:pt x="2936005" y="353955"/>
                      <a:pt x="2903826" y="353955"/>
                    </a:cubicBezTo>
                    <a:lnTo>
                      <a:pt x="58265" y="353955"/>
                    </a:lnTo>
                    <a:cubicBezTo>
                      <a:pt x="42812" y="353955"/>
                      <a:pt x="27992" y="347817"/>
                      <a:pt x="17065" y="336890"/>
                    </a:cubicBezTo>
                    <a:cubicBezTo>
                      <a:pt x="6139" y="325963"/>
                      <a:pt x="0" y="311143"/>
                      <a:pt x="0" y="295691"/>
                    </a:cubicBezTo>
                    <a:lnTo>
                      <a:pt x="0" y="58265"/>
                    </a:lnTo>
                    <a:cubicBezTo>
                      <a:pt x="0" y="42812"/>
                      <a:pt x="6139" y="27992"/>
                      <a:pt x="17065" y="17065"/>
                    </a:cubicBezTo>
                    <a:cubicBezTo>
                      <a:pt x="27992" y="6139"/>
                      <a:pt x="42812" y="0"/>
                      <a:pt x="5826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D8BBA">
                      <a:alpha val="100000"/>
                    </a:srgbClr>
                  </a:gs>
                  <a:gs pos="100000">
                    <a:srgbClr val="192385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38100"/>
                <a:ext cx="2962091" cy="39205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0" y="1987326"/>
              <a:ext cx="3590932" cy="416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6"/>
                </a:lnSpc>
              </a:pPr>
              <a:r>
                <a:rPr lang="en-US" sz="1876" spc="20">
                  <a:solidFill>
                    <a:srgbClr val="FFFFFF"/>
                  </a:solidFill>
                  <a:latin typeface="Krub"/>
                  <a:ea typeface="Krub"/>
                  <a:cs typeface="Krub"/>
                  <a:sym typeface="Krub"/>
                </a:rPr>
                <a:t>Yvonne Yang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67201" y="1332851"/>
              <a:ext cx="3256531" cy="4179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6"/>
                </a:lnSpc>
              </a:pPr>
              <a:r>
                <a:rPr lang="en-US" sz="1876" spc="20">
                  <a:solidFill>
                    <a:srgbClr val="FFFFFF"/>
                  </a:solidFill>
                  <a:latin typeface="Krub"/>
                  <a:ea typeface="Krub"/>
                  <a:cs typeface="Krub"/>
                  <a:sym typeface="Krub"/>
                </a:rPr>
                <a:t>Sai Kiran Billa</a:t>
              </a:r>
            </a:p>
          </p:txBody>
        </p:sp>
        <p:grpSp>
          <p:nvGrpSpPr>
            <p:cNvPr id="32" name="Group 32"/>
            <p:cNvGrpSpPr/>
            <p:nvPr/>
          </p:nvGrpSpPr>
          <p:grpSpPr>
            <a:xfrm>
              <a:off x="73157" y="2631733"/>
              <a:ext cx="3444619" cy="455922"/>
              <a:chOff x="0" y="-38100"/>
              <a:chExt cx="2962091" cy="392055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-38100"/>
                <a:ext cx="2962091" cy="353955"/>
              </a:xfrm>
              <a:custGeom>
                <a:avLst/>
                <a:gdLst/>
                <a:ahLst/>
                <a:cxnLst/>
                <a:rect l="l" t="t" r="r" b="b"/>
                <a:pathLst>
                  <a:path w="2962091" h="353955">
                    <a:moveTo>
                      <a:pt x="58265" y="0"/>
                    </a:moveTo>
                    <a:lnTo>
                      <a:pt x="2903826" y="0"/>
                    </a:lnTo>
                    <a:cubicBezTo>
                      <a:pt x="2919279" y="0"/>
                      <a:pt x="2934099" y="6139"/>
                      <a:pt x="2945026" y="17065"/>
                    </a:cubicBezTo>
                    <a:cubicBezTo>
                      <a:pt x="2955953" y="27992"/>
                      <a:pt x="2962091" y="42812"/>
                      <a:pt x="2962091" y="58265"/>
                    </a:cubicBezTo>
                    <a:lnTo>
                      <a:pt x="2962091" y="295691"/>
                    </a:lnTo>
                    <a:cubicBezTo>
                      <a:pt x="2962091" y="327869"/>
                      <a:pt x="2936005" y="353955"/>
                      <a:pt x="2903826" y="353955"/>
                    </a:cubicBezTo>
                    <a:lnTo>
                      <a:pt x="58265" y="353955"/>
                    </a:lnTo>
                    <a:cubicBezTo>
                      <a:pt x="42812" y="353955"/>
                      <a:pt x="27992" y="347817"/>
                      <a:pt x="17065" y="336890"/>
                    </a:cubicBezTo>
                    <a:cubicBezTo>
                      <a:pt x="6139" y="325963"/>
                      <a:pt x="0" y="311143"/>
                      <a:pt x="0" y="295691"/>
                    </a:cubicBezTo>
                    <a:lnTo>
                      <a:pt x="0" y="58265"/>
                    </a:lnTo>
                    <a:cubicBezTo>
                      <a:pt x="0" y="42812"/>
                      <a:pt x="6139" y="27992"/>
                      <a:pt x="17065" y="17065"/>
                    </a:cubicBezTo>
                    <a:cubicBezTo>
                      <a:pt x="27992" y="6139"/>
                      <a:pt x="42812" y="0"/>
                      <a:pt x="5826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D8BBA">
                      <a:alpha val="100000"/>
                    </a:srgbClr>
                  </a:gs>
                  <a:gs pos="100000">
                    <a:srgbClr val="192385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r>
                  <a:rPr lang="en-US" spc="20" dirty="0">
                    <a:solidFill>
                      <a:srgbClr val="FFFFFF"/>
                    </a:solidFill>
                    <a:latin typeface="Krub"/>
                    <a:ea typeface="Krub"/>
                    <a:cs typeface="Krub"/>
                    <a:sym typeface="Krub"/>
                  </a:rPr>
                  <a:t>        </a:t>
                </a:r>
                <a:r>
                  <a:rPr lang="en-US" spc="20" dirty="0" err="1">
                    <a:solidFill>
                      <a:srgbClr val="FFFFFF"/>
                    </a:solidFill>
                    <a:latin typeface="Krub"/>
                    <a:ea typeface="Krub"/>
                    <a:cs typeface="Krub"/>
                    <a:sym typeface="Krub"/>
                  </a:rPr>
                  <a:t>Mihika</a:t>
                </a:r>
                <a:r>
                  <a:rPr lang="en-US" spc="20" dirty="0">
                    <a:solidFill>
                      <a:srgbClr val="FFFFFF"/>
                    </a:solidFill>
                    <a:latin typeface="Krub"/>
                    <a:ea typeface="Krub"/>
                    <a:cs typeface="Krub"/>
                    <a:sym typeface="Krub"/>
                  </a:rPr>
                  <a:t> </a:t>
                </a:r>
                <a:r>
                  <a:rPr lang="en-US" spc="20" dirty="0" err="1">
                    <a:solidFill>
                      <a:srgbClr val="FFFFFF"/>
                    </a:solidFill>
                    <a:latin typeface="Krub"/>
                    <a:ea typeface="Krub"/>
                    <a:cs typeface="Krub"/>
                    <a:sym typeface="Krub"/>
                  </a:rPr>
                  <a:t>Bodke</a:t>
                </a:r>
                <a:endParaRPr lang="en-US" spc="20" dirty="0">
                  <a:solidFill>
                    <a:srgbClr val="FFFFFF"/>
                  </a:solidFill>
                  <a:latin typeface="Krub"/>
                  <a:ea typeface="Krub"/>
                  <a:cs typeface="Krub"/>
                  <a:sym typeface="Krub"/>
                </a:endParaRPr>
              </a:p>
              <a:p>
                <a:endParaRPr lang="en-US" dirty="0"/>
              </a:p>
            </p:txBody>
          </p:sp>
          <p:sp>
            <p:nvSpPr>
              <p:cNvPr id="34" name="TextBox 34"/>
              <p:cNvSpPr txBox="1"/>
              <p:nvPr/>
            </p:nvSpPr>
            <p:spPr>
              <a:xfrm>
                <a:off x="0" y="-38100"/>
                <a:ext cx="2962091" cy="39205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0" y="2637939"/>
              <a:ext cx="3590932" cy="416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6"/>
                </a:lnSpc>
              </a:pPr>
              <a:endParaRPr lang="en-US" sz="1876" spc="20" dirty="0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endParaRPr>
            </a:p>
          </p:txBody>
        </p:sp>
      </p:grpSp>
      <p:sp>
        <p:nvSpPr>
          <p:cNvPr id="37" name="Freeform 8">
            <a:extLst>
              <a:ext uri="{FF2B5EF4-FFF2-40B4-BE49-F238E27FC236}">
                <a16:creationId xmlns:a16="http://schemas.microsoft.com/office/drawing/2014/main" id="{774F82D9-F165-5CB5-11C3-AB3D54F5FB5B}"/>
              </a:ext>
            </a:extLst>
          </p:cNvPr>
          <p:cNvSpPr/>
          <p:nvPr/>
        </p:nvSpPr>
        <p:spPr>
          <a:xfrm rot="11278507">
            <a:off x="6436568" y="6971198"/>
            <a:ext cx="3416987" cy="3012916"/>
          </a:xfrm>
          <a:custGeom>
            <a:avLst/>
            <a:gdLst/>
            <a:ahLst/>
            <a:cxnLst/>
            <a:rect l="l" t="t" r="r" b="b"/>
            <a:pathLst>
              <a:path w="4420195" h="4114800">
                <a:moveTo>
                  <a:pt x="0" y="0"/>
                </a:moveTo>
                <a:lnTo>
                  <a:pt x="4420195" y="0"/>
                </a:lnTo>
                <a:lnTo>
                  <a:pt x="44201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46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3DE4C3-309E-E4AF-3D55-143375A86F4C}"/>
              </a:ext>
            </a:extLst>
          </p:cNvPr>
          <p:cNvSpPr txBox="1"/>
          <p:nvPr/>
        </p:nvSpPr>
        <p:spPr>
          <a:xfrm>
            <a:off x="-3073773" y="7635495"/>
            <a:ext cx="9317853" cy="404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626"/>
              </a:lnSpc>
            </a:pPr>
            <a:r>
              <a:rPr lang="en-US" sz="1800" spc="20" dirty="0" err="1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rPr>
              <a:t>Vraj</a:t>
            </a:r>
            <a:r>
              <a:rPr lang="en-US" sz="1800" spc="20" dirty="0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rPr>
              <a:t> </a:t>
            </a:r>
            <a:r>
              <a:rPr lang="en-US" sz="1800" spc="20" dirty="0" err="1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rPr>
              <a:t>Deriya</a:t>
            </a:r>
            <a:endParaRPr lang="en-US" sz="1800" spc="20" dirty="0">
              <a:solidFill>
                <a:srgbClr val="FFFFFF"/>
              </a:solidFill>
              <a:latin typeface="Krub"/>
              <a:ea typeface="Krub"/>
              <a:cs typeface="Krub"/>
              <a:sym typeface="Kru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14267684" y="7465350"/>
            <a:ext cx="3804482" cy="2704573"/>
          </a:xfrm>
          <a:custGeom>
            <a:avLst/>
            <a:gdLst/>
            <a:ahLst/>
            <a:cxnLst/>
            <a:rect l="l" t="t" r="r" b="b"/>
            <a:pathLst>
              <a:path w="5924025" h="4546689">
                <a:moveTo>
                  <a:pt x="0" y="0"/>
                </a:moveTo>
                <a:lnTo>
                  <a:pt x="5924025" y="0"/>
                </a:lnTo>
                <a:lnTo>
                  <a:pt x="5924025" y="4546689"/>
                </a:lnTo>
                <a:lnTo>
                  <a:pt x="0" y="4546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 flipV="1">
            <a:off x="12446674" y="76875"/>
            <a:ext cx="5844839" cy="3265804"/>
          </a:xfrm>
          <a:custGeom>
            <a:avLst/>
            <a:gdLst/>
            <a:ahLst/>
            <a:cxnLst/>
            <a:rect l="l" t="t" r="r" b="b"/>
            <a:pathLst>
              <a:path w="5844839" h="3265804">
                <a:moveTo>
                  <a:pt x="5844839" y="3265804"/>
                </a:moveTo>
                <a:lnTo>
                  <a:pt x="0" y="3265804"/>
                </a:lnTo>
                <a:lnTo>
                  <a:pt x="0" y="0"/>
                </a:lnTo>
                <a:lnTo>
                  <a:pt x="5844839" y="0"/>
                </a:lnTo>
                <a:lnTo>
                  <a:pt x="5844839" y="3265804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885206" y="1872615"/>
            <a:ext cx="13328457" cy="521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5"/>
              </a:lnSpc>
            </a:pPr>
            <a:r>
              <a:rPr lang="en-US" sz="350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Data Infrastructure for Scalable AI</a:t>
            </a:r>
          </a:p>
        </p:txBody>
      </p:sp>
      <p:sp>
        <p:nvSpPr>
          <p:cNvPr id="7" name="Freeform 7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621" b="-7994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634400" y="2854407"/>
            <a:ext cx="9632745" cy="6841731"/>
          </a:xfrm>
          <a:custGeom>
            <a:avLst/>
            <a:gdLst/>
            <a:ahLst/>
            <a:cxnLst/>
            <a:rect l="l" t="t" r="r" b="b"/>
            <a:pathLst>
              <a:path w="9632745" h="6841731">
                <a:moveTo>
                  <a:pt x="0" y="0"/>
                </a:moveTo>
                <a:lnTo>
                  <a:pt x="9632745" y="0"/>
                </a:lnTo>
                <a:lnTo>
                  <a:pt x="9632745" y="6841730"/>
                </a:lnTo>
                <a:lnTo>
                  <a:pt x="0" y="68417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895" b="-8323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10</a:t>
            </a: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15AC8DCF-B3A4-7425-546F-B850D23ADB0F}"/>
              </a:ext>
            </a:extLst>
          </p:cNvPr>
          <p:cNvSpPr/>
          <p:nvPr/>
        </p:nvSpPr>
        <p:spPr>
          <a:xfrm>
            <a:off x="202558" y="166191"/>
            <a:ext cx="3141452" cy="3078700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DA70D8FA-3A72-69FA-E267-67A4B2F371F3}"/>
              </a:ext>
            </a:extLst>
          </p:cNvPr>
          <p:cNvSpPr/>
          <p:nvPr/>
        </p:nvSpPr>
        <p:spPr>
          <a:xfrm>
            <a:off x="199168" y="8352945"/>
            <a:ext cx="2287032" cy="1812355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D8BBA">
                <a:alpha val="100000"/>
              </a:srgbClr>
            </a:gs>
            <a:gs pos="100000">
              <a:srgbClr val="192385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85241" y="1042209"/>
            <a:ext cx="10517519" cy="1028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</a:pPr>
            <a:r>
              <a:rPr lang="en-US" sz="6846">
                <a:solidFill>
                  <a:srgbClr val="F5F3F3"/>
                </a:solidFill>
                <a:latin typeface="Bungee"/>
                <a:ea typeface="Bungee"/>
                <a:cs typeface="Bungee"/>
                <a:sym typeface="Bungee"/>
              </a:rPr>
              <a:t>future innovation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983545" y="2710917"/>
            <a:ext cx="14326125" cy="5133871"/>
            <a:chOff x="0" y="0"/>
            <a:chExt cx="3773136" cy="135213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73136" cy="1352131"/>
            </a:xfrm>
            <a:custGeom>
              <a:avLst/>
              <a:gdLst/>
              <a:ahLst/>
              <a:cxnLst/>
              <a:rect l="l" t="t" r="r" b="b"/>
              <a:pathLst>
                <a:path w="3773136" h="1352131">
                  <a:moveTo>
                    <a:pt x="27358" y="0"/>
                  </a:moveTo>
                  <a:lnTo>
                    <a:pt x="3745778" y="0"/>
                  </a:lnTo>
                  <a:cubicBezTo>
                    <a:pt x="3753034" y="0"/>
                    <a:pt x="3759992" y="2882"/>
                    <a:pt x="3765123" y="8013"/>
                  </a:cubicBezTo>
                  <a:cubicBezTo>
                    <a:pt x="3770254" y="13144"/>
                    <a:pt x="3773136" y="20102"/>
                    <a:pt x="3773136" y="27358"/>
                  </a:cubicBezTo>
                  <a:lnTo>
                    <a:pt x="3773136" y="1324773"/>
                  </a:lnTo>
                  <a:cubicBezTo>
                    <a:pt x="3773136" y="1339882"/>
                    <a:pt x="3760887" y="1352131"/>
                    <a:pt x="3745778" y="1352131"/>
                  </a:cubicBezTo>
                  <a:lnTo>
                    <a:pt x="27358" y="1352131"/>
                  </a:lnTo>
                  <a:cubicBezTo>
                    <a:pt x="12249" y="1352131"/>
                    <a:pt x="0" y="1339882"/>
                    <a:pt x="0" y="1324773"/>
                  </a:cubicBezTo>
                  <a:lnTo>
                    <a:pt x="0" y="27358"/>
                  </a:lnTo>
                  <a:cubicBezTo>
                    <a:pt x="0" y="12249"/>
                    <a:pt x="12249" y="0"/>
                    <a:pt x="2735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gradFill>
                <a:gsLst>
                  <a:gs pos="0">
                    <a:srgbClr val="192385">
                      <a:alpha val="100000"/>
                    </a:srgbClr>
                  </a:gs>
                  <a:gs pos="100000">
                    <a:srgbClr val="2D8BBA">
                      <a:alpha val="100000"/>
                    </a:srgbClr>
                  </a:gs>
                </a:gsLst>
                <a:lin ang="5400000"/>
              </a:gra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3773136" cy="13807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479248" y="3037519"/>
            <a:ext cx="13334719" cy="36971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2120" lvl="1" indent="-226060" algn="just">
              <a:lnSpc>
                <a:spcPts val="2934"/>
              </a:lnSpc>
              <a:buFont typeface="Arial"/>
              <a:buChar char="•"/>
            </a:pPr>
            <a:r>
              <a:rPr lang="en-US" sz="2050" b="1" spc="23" dirty="0">
                <a:solidFill>
                  <a:srgbClr val="000000"/>
                </a:solidFill>
                <a:latin typeface="Krub Bold"/>
                <a:ea typeface="Krub Bold"/>
                <a:cs typeface="Krub Bold"/>
                <a:sym typeface="Krub Bold"/>
              </a:rPr>
              <a:t>Invest in Generative AI to enhance marketing, personalized content, and chat-based shopping support.</a:t>
            </a:r>
            <a:endParaRPr lang="en-US" sz="2050" dirty="0"/>
          </a:p>
          <a:p>
            <a:pPr marL="226060" lvl="1" algn="just">
              <a:lnSpc>
                <a:spcPts val="2934"/>
              </a:lnSpc>
            </a:pPr>
            <a:endParaRPr lang="en-US" sz="2050" b="1" spc="23" dirty="0">
              <a:solidFill>
                <a:srgbClr val="000000"/>
              </a:solidFill>
              <a:latin typeface="Krub Bold"/>
              <a:ea typeface="Krub Bold"/>
              <a:cs typeface="Krub Bold"/>
            </a:endParaRPr>
          </a:p>
          <a:p>
            <a:pPr marL="452120" lvl="1" indent="-226060" algn="just">
              <a:lnSpc>
                <a:spcPts val="2934"/>
              </a:lnSpc>
              <a:buFont typeface="Arial"/>
              <a:buChar char="•"/>
            </a:pPr>
            <a:r>
              <a:rPr lang="en-US" sz="2050" b="1" spc="23" dirty="0">
                <a:solidFill>
                  <a:srgbClr val="000000"/>
                </a:solidFill>
                <a:latin typeface="Krub Bold"/>
                <a:ea typeface="Krub Bold"/>
                <a:cs typeface="Krub Bold"/>
                <a:sym typeface="Krub Bold"/>
              </a:rPr>
              <a:t>Develop AR &amp; VR Experiences that bridge physical and digital retail to boost customer engagement.</a:t>
            </a:r>
            <a:endParaRPr lang="en-US" sz="2050" b="1" spc="23" dirty="0">
              <a:solidFill>
                <a:srgbClr val="000000"/>
              </a:solidFill>
              <a:latin typeface="Krub Bold"/>
              <a:ea typeface="Krub Bold"/>
              <a:cs typeface="Krub Bold"/>
            </a:endParaRPr>
          </a:p>
          <a:p>
            <a:pPr algn="just">
              <a:lnSpc>
                <a:spcPts val="2934"/>
              </a:lnSpc>
            </a:pPr>
            <a:endParaRPr lang="en-US" sz="2095" b="1" spc="23">
              <a:solidFill>
                <a:srgbClr val="00000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52120" lvl="1" indent="-226060" algn="just">
              <a:lnSpc>
                <a:spcPts val="2934"/>
              </a:lnSpc>
              <a:buFont typeface="Arial"/>
              <a:buChar char="•"/>
            </a:pPr>
            <a:r>
              <a:rPr lang="en-US" sz="2050" b="1" spc="23" dirty="0">
                <a:solidFill>
                  <a:srgbClr val="000000"/>
                </a:solidFill>
                <a:latin typeface="Krub Bold"/>
                <a:ea typeface="Krub Bold"/>
                <a:cs typeface="Krub Bold"/>
                <a:sym typeface="Krub Bold"/>
              </a:rPr>
              <a:t>Scale Robotics &amp; IoT to improve fulfillment speed, inventory accuracy, and workforce productivity.</a:t>
            </a:r>
            <a:endParaRPr lang="en-US" sz="2050" b="1" spc="23" dirty="0">
              <a:solidFill>
                <a:srgbClr val="000000"/>
              </a:solidFill>
              <a:latin typeface="Krub Bold"/>
              <a:ea typeface="Krub Bold"/>
              <a:cs typeface="Krub Bold"/>
            </a:endParaRPr>
          </a:p>
          <a:p>
            <a:pPr algn="just">
              <a:lnSpc>
                <a:spcPts val="2934"/>
              </a:lnSpc>
            </a:pPr>
            <a:endParaRPr lang="en-US" sz="2095" b="1" spc="23">
              <a:solidFill>
                <a:srgbClr val="00000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52120" lvl="1" indent="-226060" algn="just">
              <a:lnSpc>
                <a:spcPts val="2934"/>
              </a:lnSpc>
              <a:buFont typeface="Arial"/>
              <a:buChar char="•"/>
            </a:pPr>
            <a:r>
              <a:rPr lang="en-US" sz="2050" b="1" spc="23" dirty="0">
                <a:solidFill>
                  <a:srgbClr val="000000"/>
                </a:solidFill>
                <a:latin typeface="Krub Bold"/>
                <a:ea typeface="Krub Bold"/>
                <a:cs typeface="Krub Bold"/>
                <a:sym typeface="Krub Bold"/>
              </a:rPr>
              <a:t>Adopt Digital Twin Simulations for smarter forecasting, scenario planning, and risk mitigation.</a:t>
            </a:r>
            <a:endParaRPr lang="en-US" sz="2050" b="1" spc="23" dirty="0">
              <a:solidFill>
                <a:srgbClr val="000000"/>
              </a:solidFill>
              <a:latin typeface="Krub Bold"/>
              <a:ea typeface="Krub Bold"/>
              <a:cs typeface="Krub Bold"/>
            </a:endParaRPr>
          </a:p>
          <a:p>
            <a:pPr algn="just">
              <a:lnSpc>
                <a:spcPts val="2934"/>
              </a:lnSpc>
            </a:pPr>
            <a:endParaRPr lang="en-US" sz="2095" b="1" spc="23">
              <a:solidFill>
                <a:srgbClr val="00000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52120" lvl="1" indent="-226060" algn="just">
              <a:lnSpc>
                <a:spcPts val="2934"/>
              </a:lnSpc>
              <a:buFont typeface="Arial"/>
              <a:buChar char="•"/>
            </a:pPr>
            <a:r>
              <a:rPr lang="en-US" sz="2050" b="1" spc="23" dirty="0">
                <a:solidFill>
                  <a:srgbClr val="000000"/>
                </a:solidFill>
                <a:latin typeface="Krub Bold"/>
                <a:ea typeface="Krub Bold"/>
                <a:cs typeface="Krub Bold"/>
                <a:sym typeface="Krub Bold"/>
              </a:rPr>
              <a:t>Embed Responsible AI Frameworks to ensure fairness, transparency, and regulatory compliance.</a:t>
            </a:r>
            <a:endParaRPr lang="en-US" sz="2050" b="1" spc="23" dirty="0">
              <a:solidFill>
                <a:srgbClr val="000000"/>
              </a:solidFill>
              <a:latin typeface="Krub Bold"/>
              <a:ea typeface="Krub Bold"/>
              <a:cs typeface="Krub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  <p:sp>
        <p:nvSpPr>
          <p:cNvPr id="12" name="Freeform 12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621" b="-7994"/>
            </a:stretch>
          </a:blipFill>
        </p:spPr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0E8B36A1-44AB-502A-67BE-3858BA89682E}"/>
              </a:ext>
            </a:extLst>
          </p:cNvPr>
          <p:cNvSpPr/>
          <p:nvPr/>
        </p:nvSpPr>
        <p:spPr>
          <a:xfrm>
            <a:off x="202558" y="166191"/>
            <a:ext cx="2713855" cy="2412636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4">
            <a:extLst>
              <a:ext uri="{FF2B5EF4-FFF2-40B4-BE49-F238E27FC236}">
                <a16:creationId xmlns:a16="http://schemas.microsoft.com/office/drawing/2014/main" id="{BF055572-A8F1-CA36-06FC-3E19AEACD49E}"/>
              </a:ext>
            </a:extLst>
          </p:cNvPr>
          <p:cNvSpPr/>
          <p:nvPr/>
        </p:nvSpPr>
        <p:spPr>
          <a:xfrm>
            <a:off x="199168" y="8352945"/>
            <a:ext cx="2287032" cy="1812355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4" descr="A computer network with people working on computers&#10;&#10;AI-generated content may be incorrect.">
            <a:extLst>
              <a:ext uri="{FF2B5EF4-FFF2-40B4-BE49-F238E27FC236}">
                <a16:creationId xmlns:a16="http://schemas.microsoft.com/office/drawing/2014/main" id="{63826127-48A3-6F9D-FB13-7E9D11B07512}"/>
              </a:ext>
            </a:extLst>
          </p:cNvPr>
          <p:cNvSpPr/>
          <p:nvPr/>
        </p:nvSpPr>
        <p:spPr>
          <a:xfrm>
            <a:off x="14267684" y="7465350"/>
            <a:ext cx="3804482" cy="2704573"/>
          </a:xfrm>
          <a:custGeom>
            <a:avLst/>
            <a:gdLst/>
            <a:ahLst/>
            <a:cxnLst/>
            <a:rect l="l" t="t" r="r" b="b"/>
            <a:pathLst>
              <a:path w="5924025" h="4546689">
                <a:moveTo>
                  <a:pt x="0" y="0"/>
                </a:moveTo>
                <a:lnTo>
                  <a:pt x="5924025" y="0"/>
                </a:lnTo>
                <a:lnTo>
                  <a:pt x="5924025" y="4546689"/>
                </a:lnTo>
                <a:lnTo>
                  <a:pt x="0" y="454668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20175" y="2871338"/>
            <a:ext cx="11741860" cy="5133871"/>
            <a:chOff x="0" y="0"/>
            <a:chExt cx="3092506" cy="135213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92506" cy="1352131"/>
            </a:xfrm>
            <a:custGeom>
              <a:avLst/>
              <a:gdLst/>
              <a:ahLst/>
              <a:cxnLst/>
              <a:rect l="l" t="t" r="r" b="b"/>
              <a:pathLst>
                <a:path w="3092506" h="1352131">
                  <a:moveTo>
                    <a:pt x="33379" y="0"/>
                  </a:moveTo>
                  <a:lnTo>
                    <a:pt x="3059127" y="0"/>
                  </a:lnTo>
                  <a:cubicBezTo>
                    <a:pt x="3067980" y="0"/>
                    <a:pt x="3076470" y="3517"/>
                    <a:pt x="3082730" y="9777"/>
                  </a:cubicBezTo>
                  <a:cubicBezTo>
                    <a:pt x="3088990" y="16036"/>
                    <a:pt x="3092506" y="24527"/>
                    <a:pt x="3092506" y="33379"/>
                  </a:cubicBezTo>
                  <a:lnTo>
                    <a:pt x="3092506" y="1318751"/>
                  </a:lnTo>
                  <a:cubicBezTo>
                    <a:pt x="3092506" y="1337186"/>
                    <a:pt x="3077562" y="1352131"/>
                    <a:pt x="3059127" y="1352131"/>
                  </a:cubicBezTo>
                  <a:lnTo>
                    <a:pt x="33379" y="1352131"/>
                  </a:lnTo>
                  <a:cubicBezTo>
                    <a:pt x="24527" y="1352131"/>
                    <a:pt x="16036" y="1348614"/>
                    <a:pt x="9777" y="1342354"/>
                  </a:cubicBezTo>
                  <a:cubicBezTo>
                    <a:pt x="3517" y="1336094"/>
                    <a:pt x="0" y="1327604"/>
                    <a:pt x="0" y="1318751"/>
                  </a:cubicBezTo>
                  <a:lnTo>
                    <a:pt x="0" y="33379"/>
                  </a:lnTo>
                  <a:cubicBezTo>
                    <a:pt x="0" y="24527"/>
                    <a:pt x="3517" y="16036"/>
                    <a:pt x="9777" y="9777"/>
                  </a:cubicBezTo>
                  <a:cubicBezTo>
                    <a:pt x="16036" y="3517"/>
                    <a:pt x="24527" y="0"/>
                    <a:pt x="3337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092506" cy="13807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3310651" y="404344"/>
            <a:ext cx="2050742" cy="2139519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871030" y="1042209"/>
            <a:ext cx="6545941" cy="1028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</a:pPr>
            <a:r>
              <a:rPr lang="en-US" sz="6846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094147" y="3232230"/>
            <a:ext cx="10793917" cy="4383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7705" lvl="1" indent="-193853" algn="just">
              <a:lnSpc>
                <a:spcPts val="2514"/>
              </a:lnSpc>
              <a:buFont typeface="Arial"/>
              <a:buChar char="•"/>
            </a:pPr>
            <a:r>
              <a:rPr lang="en-US" sz="1795" b="1" spc="19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Walmart is well-positioned to leverage AI to close the gap in personalization, speed, and customer engagement.</a:t>
            </a:r>
          </a:p>
          <a:p>
            <a:pPr algn="just">
              <a:lnSpc>
                <a:spcPts val="2514"/>
              </a:lnSpc>
            </a:pPr>
            <a:endParaRPr lang="en-US" sz="1795" b="1" spc="19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387705" lvl="1" indent="-193853" algn="just">
              <a:lnSpc>
                <a:spcPts val="2514"/>
              </a:lnSpc>
              <a:buFont typeface="Arial"/>
              <a:buChar char="•"/>
            </a:pPr>
            <a:r>
              <a:rPr lang="en-US" sz="1795" b="1" spc="19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Building a unified data foundation and scaling AI across operations will enable efficiency, agility, and better decision-making.</a:t>
            </a:r>
          </a:p>
          <a:p>
            <a:pPr algn="just">
              <a:lnSpc>
                <a:spcPts val="2514"/>
              </a:lnSpc>
            </a:pPr>
            <a:endParaRPr lang="en-US" sz="1795" b="1" spc="19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387705" lvl="1" indent="-193853" algn="just">
              <a:lnSpc>
                <a:spcPts val="2514"/>
              </a:lnSpc>
              <a:buFont typeface="Arial"/>
              <a:buChar char="•"/>
            </a:pPr>
            <a:r>
              <a:rPr lang="en-US" sz="1795" b="1" spc="19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Shifting from operational AI to customer-centric AI will strengthen satisfaction, loyalty, and long-term brand trust.</a:t>
            </a:r>
          </a:p>
          <a:p>
            <a:pPr algn="just">
              <a:lnSpc>
                <a:spcPts val="2514"/>
              </a:lnSpc>
            </a:pPr>
            <a:endParaRPr lang="en-US" sz="1795" b="1" spc="19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387705" lvl="1" indent="-193853" algn="just">
              <a:lnSpc>
                <a:spcPts val="2514"/>
              </a:lnSpc>
              <a:buFont typeface="Arial"/>
              <a:buChar char="•"/>
            </a:pPr>
            <a:r>
              <a:rPr lang="en-US" sz="1795" b="1" spc="19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Competitive benchmarking reveals key opportunities in generative AI, AR/VR retail, and advanced predictive analytics.</a:t>
            </a:r>
          </a:p>
          <a:p>
            <a:pPr algn="just">
              <a:lnSpc>
                <a:spcPts val="2514"/>
              </a:lnSpc>
            </a:pPr>
            <a:endParaRPr lang="en-US" sz="1795" b="1" spc="19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387705" lvl="1" indent="-193853" algn="just">
              <a:lnSpc>
                <a:spcPts val="2514"/>
              </a:lnSpc>
              <a:buFont typeface="Arial"/>
              <a:buChar char="•"/>
            </a:pPr>
            <a:r>
              <a:rPr lang="en-US" sz="1795" b="1" spc="19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A structured and responsible AI strategy ensures Walmart’s transformation remains sustainable, ethical, and innovation-driven.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12</a:t>
            </a:r>
          </a:p>
        </p:txBody>
      </p:sp>
      <p:sp>
        <p:nvSpPr>
          <p:cNvPr id="12" name="Freeform 12"/>
          <p:cNvSpPr/>
          <p:nvPr/>
        </p:nvSpPr>
        <p:spPr>
          <a:xfrm>
            <a:off x="15686482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621" b="-7994"/>
            </a:stretch>
          </a:blipFill>
        </p:spPr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877E1FB6-97B2-4246-9C51-E6CA7C7CD039}"/>
              </a:ext>
            </a:extLst>
          </p:cNvPr>
          <p:cNvSpPr/>
          <p:nvPr/>
        </p:nvSpPr>
        <p:spPr>
          <a:xfrm>
            <a:off x="202558" y="166191"/>
            <a:ext cx="3141452" cy="3078700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4">
            <a:extLst>
              <a:ext uri="{FF2B5EF4-FFF2-40B4-BE49-F238E27FC236}">
                <a16:creationId xmlns:a16="http://schemas.microsoft.com/office/drawing/2014/main" id="{5D4E4745-E026-74E9-0E9E-1BCE1D1B84AA}"/>
              </a:ext>
            </a:extLst>
          </p:cNvPr>
          <p:cNvSpPr/>
          <p:nvPr/>
        </p:nvSpPr>
        <p:spPr>
          <a:xfrm>
            <a:off x="199168" y="8352945"/>
            <a:ext cx="2287032" cy="1812355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4">
            <a:extLst>
              <a:ext uri="{FF2B5EF4-FFF2-40B4-BE49-F238E27FC236}">
                <a16:creationId xmlns:a16="http://schemas.microsoft.com/office/drawing/2014/main" id="{39719D97-1975-8EC0-0A91-B7A5B28015D7}"/>
              </a:ext>
            </a:extLst>
          </p:cNvPr>
          <p:cNvSpPr/>
          <p:nvPr/>
        </p:nvSpPr>
        <p:spPr>
          <a:xfrm>
            <a:off x="14900217" y="8020204"/>
            <a:ext cx="3171949" cy="2216301"/>
          </a:xfrm>
          <a:custGeom>
            <a:avLst/>
            <a:gdLst/>
            <a:ahLst/>
            <a:cxnLst/>
            <a:rect l="l" t="t" r="r" b="b"/>
            <a:pathLst>
              <a:path w="5924025" h="4546689">
                <a:moveTo>
                  <a:pt x="0" y="0"/>
                </a:moveTo>
                <a:lnTo>
                  <a:pt x="5924025" y="0"/>
                </a:lnTo>
                <a:lnTo>
                  <a:pt x="5924025" y="4546689"/>
                </a:lnTo>
                <a:lnTo>
                  <a:pt x="0" y="454668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36319" y="3441936"/>
            <a:ext cx="10486600" cy="4199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14"/>
              </a:lnSpc>
            </a:pPr>
            <a:r>
              <a:rPr lang="en-US" sz="16400" dirty="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Thank You</a:t>
            </a:r>
            <a:endParaRPr lang="en-US" sz="16407" dirty="0">
              <a:solidFill>
                <a:srgbClr val="090147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205476" y="7748272"/>
            <a:ext cx="2658678" cy="2319378"/>
          </a:xfrm>
          <a:custGeom>
            <a:avLst/>
            <a:gdLst/>
            <a:ahLst/>
            <a:cxnLst/>
            <a:rect l="l" t="t" r="r" b="b"/>
            <a:pathLst>
              <a:path w="5174922" h="5172766">
                <a:moveTo>
                  <a:pt x="0" y="0"/>
                </a:moveTo>
                <a:lnTo>
                  <a:pt x="5174923" y="0"/>
                </a:lnTo>
                <a:lnTo>
                  <a:pt x="5174923" y="5172766"/>
                </a:lnTo>
                <a:lnTo>
                  <a:pt x="0" y="5172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11278507">
            <a:off x="6436568" y="6971198"/>
            <a:ext cx="3416987" cy="3012916"/>
          </a:xfrm>
          <a:custGeom>
            <a:avLst/>
            <a:gdLst/>
            <a:ahLst/>
            <a:cxnLst/>
            <a:rect l="l" t="t" r="r" b="b"/>
            <a:pathLst>
              <a:path w="4420195" h="4114800">
                <a:moveTo>
                  <a:pt x="0" y="0"/>
                </a:moveTo>
                <a:lnTo>
                  <a:pt x="4420195" y="0"/>
                </a:lnTo>
                <a:lnTo>
                  <a:pt x="44201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13</a:t>
            </a:r>
          </a:p>
        </p:txBody>
      </p:sp>
      <p:sp>
        <p:nvSpPr>
          <p:cNvPr id="12" name="Freeform 3">
            <a:extLst>
              <a:ext uri="{FF2B5EF4-FFF2-40B4-BE49-F238E27FC236}">
                <a16:creationId xmlns:a16="http://schemas.microsoft.com/office/drawing/2014/main" id="{34681842-8DFF-C348-70DD-41A6204EAEEC}"/>
              </a:ext>
            </a:extLst>
          </p:cNvPr>
          <p:cNvSpPr/>
          <p:nvPr/>
        </p:nvSpPr>
        <p:spPr>
          <a:xfrm>
            <a:off x="202558" y="166191"/>
            <a:ext cx="3141452" cy="3078700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9D56CD5E-CD2C-62A6-DDAC-9F49C32C03AB}"/>
              </a:ext>
            </a:extLst>
          </p:cNvPr>
          <p:cNvSpPr/>
          <p:nvPr/>
        </p:nvSpPr>
        <p:spPr>
          <a:xfrm>
            <a:off x="7090122" y="289175"/>
            <a:ext cx="2841375" cy="2503088"/>
          </a:xfrm>
          <a:custGeom>
            <a:avLst/>
            <a:gdLst/>
            <a:ahLst/>
            <a:cxnLst/>
            <a:rect l="l" t="t" r="r" b="b"/>
            <a:pathLst>
              <a:path w="4420195" h="4114800">
                <a:moveTo>
                  <a:pt x="0" y="0"/>
                </a:moveTo>
                <a:lnTo>
                  <a:pt x="4420195" y="0"/>
                </a:lnTo>
                <a:lnTo>
                  <a:pt x="44201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4">
            <a:extLst>
              <a:ext uri="{FF2B5EF4-FFF2-40B4-BE49-F238E27FC236}">
                <a16:creationId xmlns:a16="http://schemas.microsoft.com/office/drawing/2014/main" id="{17B86E4D-79EF-87BC-1CE4-B56316687607}"/>
              </a:ext>
            </a:extLst>
          </p:cNvPr>
          <p:cNvSpPr/>
          <p:nvPr/>
        </p:nvSpPr>
        <p:spPr>
          <a:xfrm>
            <a:off x="14882084" y="7041092"/>
            <a:ext cx="3197547" cy="3026236"/>
          </a:xfrm>
          <a:custGeom>
            <a:avLst/>
            <a:gdLst/>
            <a:ahLst/>
            <a:cxnLst/>
            <a:rect l="l" t="t" r="r" b="b"/>
            <a:pathLst>
              <a:path w="6733446" h="7030847">
                <a:moveTo>
                  <a:pt x="0" y="0"/>
                </a:moveTo>
                <a:lnTo>
                  <a:pt x="6733447" y="0"/>
                </a:lnTo>
                <a:lnTo>
                  <a:pt x="6733447" y="7030846"/>
                </a:lnTo>
                <a:lnTo>
                  <a:pt x="0" y="70308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5" descr="A computer chip with blue lines&#10;&#10;AI-generated content may be incorrect.">
            <a:extLst>
              <a:ext uri="{FF2B5EF4-FFF2-40B4-BE49-F238E27FC236}">
                <a16:creationId xmlns:a16="http://schemas.microsoft.com/office/drawing/2014/main" id="{1571C694-3596-68D7-8D6F-1F4C6F1DC339}"/>
              </a:ext>
            </a:extLst>
          </p:cNvPr>
          <p:cNvSpPr/>
          <p:nvPr/>
        </p:nvSpPr>
        <p:spPr>
          <a:xfrm>
            <a:off x="14578348" y="292497"/>
            <a:ext cx="3184951" cy="3043004"/>
          </a:xfrm>
          <a:custGeom>
            <a:avLst/>
            <a:gdLst/>
            <a:ahLst/>
            <a:cxnLst/>
            <a:rect l="l" t="t" r="r" b="b"/>
            <a:pathLst>
              <a:path w="5174922" h="5172766">
                <a:moveTo>
                  <a:pt x="0" y="0"/>
                </a:moveTo>
                <a:lnTo>
                  <a:pt x="5174922" y="0"/>
                </a:lnTo>
                <a:lnTo>
                  <a:pt x="5174922" y="5172766"/>
                </a:lnTo>
                <a:lnTo>
                  <a:pt x="0" y="5172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19" name="Picture 18" descr="A logo of a walmart company&#10;&#10;AI-generated content may be incorrect.">
            <a:extLst>
              <a:ext uri="{FF2B5EF4-FFF2-40B4-BE49-F238E27FC236}">
                <a16:creationId xmlns:a16="http://schemas.microsoft.com/office/drawing/2014/main" id="{CAEB4FE6-1425-5DDD-EA35-DE9F1BC3C3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142523" y="1232151"/>
            <a:ext cx="2047875" cy="11620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3848056"/>
            <a:ext cx="6632753" cy="722216"/>
            <a:chOff x="0" y="0"/>
            <a:chExt cx="1746898" cy="19021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584604" y="16078"/>
            <a:ext cx="9728247" cy="2234426"/>
            <a:chOff x="0" y="0"/>
            <a:chExt cx="14297643" cy="4481305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4297643" cy="4481305"/>
              <a:chOff x="0" y="0"/>
              <a:chExt cx="2824226" cy="885196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2824226" cy="885196"/>
              </a:xfrm>
              <a:custGeom>
                <a:avLst/>
                <a:gdLst/>
                <a:ahLst/>
                <a:cxnLst/>
                <a:rect l="l" t="t" r="r" b="b"/>
                <a:pathLst>
                  <a:path w="2824226" h="885196">
                    <a:moveTo>
                      <a:pt x="72198" y="0"/>
                    </a:moveTo>
                    <a:lnTo>
                      <a:pt x="2752028" y="0"/>
                    </a:lnTo>
                    <a:cubicBezTo>
                      <a:pt x="2771176" y="0"/>
                      <a:pt x="2789540" y="7607"/>
                      <a:pt x="2803079" y="21146"/>
                    </a:cubicBezTo>
                    <a:cubicBezTo>
                      <a:pt x="2816619" y="34686"/>
                      <a:pt x="2824226" y="53050"/>
                      <a:pt x="2824226" y="72198"/>
                    </a:cubicBezTo>
                    <a:lnTo>
                      <a:pt x="2824226" y="812998"/>
                    </a:lnTo>
                    <a:cubicBezTo>
                      <a:pt x="2824226" y="852872"/>
                      <a:pt x="2791902" y="885196"/>
                      <a:pt x="2752028" y="885196"/>
                    </a:cubicBezTo>
                    <a:lnTo>
                      <a:pt x="72198" y="885196"/>
                    </a:lnTo>
                    <a:cubicBezTo>
                      <a:pt x="53050" y="885196"/>
                      <a:pt x="34686" y="877589"/>
                      <a:pt x="21146" y="864050"/>
                    </a:cubicBezTo>
                    <a:cubicBezTo>
                      <a:pt x="7607" y="850510"/>
                      <a:pt x="0" y="832146"/>
                      <a:pt x="0" y="812998"/>
                    </a:cubicBezTo>
                    <a:lnTo>
                      <a:pt x="0" y="72198"/>
                    </a:lnTo>
                    <a:cubicBezTo>
                      <a:pt x="0" y="32324"/>
                      <a:pt x="32324" y="0"/>
                      <a:pt x="72198" y="0"/>
                    </a:cubicBezTo>
                    <a:close/>
                  </a:path>
                </a:pathLst>
              </a:custGeom>
              <a:solidFill>
                <a:srgbClr val="020BB5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2824226" cy="9232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0" name="AutoShape 10"/>
            <p:cNvSpPr/>
            <p:nvPr/>
          </p:nvSpPr>
          <p:spPr>
            <a:xfrm flipV="1">
              <a:off x="6179278" y="1461472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1" name="AutoShape 11"/>
            <p:cNvSpPr/>
            <p:nvPr/>
          </p:nvSpPr>
          <p:spPr>
            <a:xfrm flipV="1">
              <a:off x="7022626" y="1461472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2" name="AutoShape 12"/>
            <p:cNvSpPr/>
            <p:nvPr/>
          </p:nvSpPr>
          <p:spPr>
            <a:xfrm flipV="1">
              <a:off x="7865702" y="1461472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3" name="AutoShape 13"/>
            <p:cNvSpPr/>
            <p:nvPr/>
          </p:nvSpPr>
          <p:spPr>
            <a:xfrm flipV="1">
              <a:off x="8709049" y="1461472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AutoShape 14"/>
            <p:cNvSpPr/>
            <p:nvPr/>
          </p:nvSpPr>
          <p:spPr>
            <a:xfrm flipV="1">
              <a:off x="12932656" y="1461472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 flipV="1">
              <a:off x="267681" y="1458705"/>
              <a:ext cx="0" cy="240709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6" name="AutoShape 16"/>
            <p:cNvSpPr/>
            <p:nvPr/>
          </p:nvSpPr>
          <p:spPr>
            <a:xfrm flipV="1">
              <a:off x="1111028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7" name="AutoShape 17"/>
            <p:cNvSpPr/>
            <p:nvPr/>
          </p:nvSpPr>
          <p:spPr>
            <a:xfrm flipV="1">
              <a:off x="1957946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8" name="AutoShape 18"/>
            <p:cNvSpPr/>
            <p:nvPr/>
          </p:nvSpPr>
          <p:spPr>
            <a:xfrm flipV="1">
              <a:off x="2801294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flipV="1">
              <a:off x="3644370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AutoShape 20"/>
            <p:cNvSpPr/>
            <p:nvPr/>
          </p:nvSpPr>
          <p:spPr>
            <a:xfrm flipV="1">
              <a:off x="4487718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1" name="AutoShape 21"/>
            <p:cNvSpPr/>
            <p:nvPr/>
          </p:nvSpPr>
          <p:spPr>
            <a:xfrm flipV="1">
              <a:off x="5334635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22" name="Group 22"/>
          <p:cNvGrpSpPr/>
          <p:nvPr/>
        </p:nvGrpSpPr>
        <p:grpSpPr>
          <a:xfrm>
            <a:off x="8910873" y="9117832"/>
            <a:ext cx="9464084" cy="1143573"/>
            <a:chOff x="0" y="-46870"/>
            <a:chExt cx="12707554" cy="3803366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-46870"/>
              <a:ext cx="12707554" cy="3803366"/>
              <a:chOff x="0" y="-29650"/>
              <a:chExt cx="2419146" cy="72405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2419146" cy="694400"/>
              </a:xfrm>
              <a:custGeom>
                <a:avLst/>
                <a:gdLst/>
                <a:ahLst/>
                <a:cxnLst/>
                <a:rect l="l" t="t" r="r" b="b"/>
                <a:pathLst>
                  <a:path w="2419146" h="694400">
                    <a:moveTo>
                      <a:pt x="81232" y="0"/>
                    </a:moveTo>
                    <a:lnTo>
                      <a:pt x="2337914" y="0"/>
                    </a:lnTo>
                    <a:cubicBezTo>
                      <a:pt x="2359458" y="0"/>
                      <a:pt x="2380120" y="8558"/>
                      <a:pt x="2395354" y="23792"/>
                    </a:cubicBezTo>
                    <a:cubicBezTo>
                      <a:pt x="2410588" y="39026"/>
                      <a:pt x="2419146" y="59688"/>
                      <a:pt x="2419146" y="81232"/>
                    </a:cubicBezTo>
                    <a:lnTo>
                      <a:pt x="2419146" y="613169"/>
                    </a:lnTo>
                    <a:cubicBezTo>
                      <a:pt x="2419146" y="634713"/>
                      <a:pt x="2410588" y="655374"/>
                      <a:pt x="2395354" y="670608"/>
                    </a:cubicBezTo>
                    <a:cubicBezTo>
                      <a:pt x="2380120" y="685842"/>
                      <a:pt x="2359458" y="694400"/>
                      <a:pt x="2337914" y="694400"/>
                    </a:cubicBezTo>
                    <a:lnTo>
                      <a:pt x="81232" y="694400"/>
                    </a:lnTo>
                    <a:cubicBezTo>
                      <a:pt x="59688" y="694400"/>
                      <a:pt x="39026" y="685842"/>
                      <a:pt x="23792" y="670608"/>
                    </a:cubicBezTo>
                    <a:cubicBezTo>
                      <a:pt x="8558" y="655374"/>
                      <a:pt x="0" y="634713"/>
                      <a:pt x="0" y="613169"/>
                    </a:cubicBezTo>
                    <a:lnTo>
                      <a:pt x="0" y="81232"/>
                    </a:lnTo>
                    <a:cubicBezTo>
                      <a:pt x="0" y="59688"/>
                      <a:pt x="8558" y="39026"/>
                      <a:pt x="23792" y="23792"/>
                    </a:cubicBezTo>
                    <a:cubicBezTo>
                      <a:pt x="39026" y="8558"/>
                      <a:pt x="59688" y="0"/>
                      <a:pt x="81232" y="0"/>
                    </a:cubicBezTo>
                    <a:close/>
                  </a:path>
                </a:pathLst>
              </a:custGeom>
              <a:solidFill>
                <a:srgbClr val="020BB5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29650"/>
                <a:ext cx="2402246" cy="23675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6" name="AutoShape 26"/>
            <p:cNvSpPr/>
            <p:nvPr/>
          </p:nvSpPr>
          <p:spPr>
            <a:xfrm flipV="1">
              <a:off x="6002321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7" name="AutoShape 27"/>
            <p:cNvSpPr/>
            <p:nvPr/>
          </p:nvSpPr>
          <p:spPr>
            <a:xfrm flipV="1">
              <a:off x="6845669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8" name="AutoShape 28"/>
            <p:cNvSpPr/>
            <p:nvPr/>
          </p:nvSpPr>
          <p:spPr>
            <a:xfrm flipV="1">
              <a:off x="7688745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9" name="AutoShape 29"/>
            <p:cNvSpPr/>
            <p:nvPr/>
          </p:nvSpPr>
          <p:spPr>
            <a:xfrm flipV="1">
              <a:off x="8532092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0" name="AutoShape 30"/>
            <p:cNvSpPr/>
            <p:nvPr/>
          </p:nvSpPr>
          <p:spPr>
            <a:xfrm flipV="1">
              <a:off x="9379010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1" name="AutoShape 31"/>
            <p:cNvSpPr/>
            <p:nvPr/>
          </p:nvSpPr>
          <p:spPr>
            <a:xfrm flipV="1">
              <a:off x="10222358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2" name="AutoShape 32"/>
            <p:cNvSpPr/>
            <p:nvPr/>
          </p:nvSpPr>
          <p:spPr>
            <a:xfrm flipV="1">
              <a:off x="11065434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3" name="AutoShape 33"/>
            <p:cNvSpPr/>
            <p:nvPr/>
          </p:nvSpPr>
          <p:spPr>
            <a:xfrm flipV="1">
              <a:off x="11908782" y="264346"/>
              <a:ext cx="0" cy="1234254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4" name="AutoShape 34"/>
            <p:cNvSpPr/>
            <p:nvPr/>
          </p:nvSpPr>
          <p:spPr>
            <a:xfrm flipV="1">
              <a:off x="90724" y="929026"/>
              <a:ext cx="0" cy="568291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5" name="AutoShape 35"/>
            <p:cNvSpPr/>
            <p:nvPr/>
          </p:nvSpPr>
          <p:spPr>
            <a:xfrm flipV="1">
              <a:off x="934071" y="264346"/>
              <a:ext cx="0" cy="1232971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6" name="AutoShape 36"/>
            <p:cNvSpPr/>
            <p:nvPr/>
          </p:nvSpPr>
          <p:spPr>
            <a:xfrm flipV="1">
              <a:off x="1780989" y="108879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7" name="AutoShape 37"/>
            <p:cNvSpPr/>
            <p:nvPr/>
          </p:nvSpPr>
          <p:spPr>
            <a:xfrm flipV="1">
              <a:off x="2624337" y="108879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8" name="AutoShape 38"/>
            <p:cNvSpPr/>
            <p:nvPr/>
          </p:nvSpPr>
          <p:spPr>
            <a:xfrm flipV="1">
              <a:off x="3467413" y="108879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9" name="AutoShape 39"/>
            <p:cNvSpPr/>
            <p:nvPr/>
          </p:nvSpPr>
          <p:spPr>
            <a:xfrm flipV="1">
              <a:off x="4310761" y="108879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0" name="AutoShape 40"/>
            <p:cNvSpPr/>
            <p:nvPr/>
          </p:nvSpPr>
          <p:spPr>
            <a:xfrm flipV="1">
              <a:off x="5157678" y="108879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grpSp>
          <p:nvGrpSpPr>
            <p:cNvPr id="41" name="Group 41"/>
            <p:cNvGrpSpPr/>
            <p:nvPr/>
          </p:nvGrpSpPr>
          <p:grpSpPr>
            <a:xfrm>
              <a:off x="1023108" y="0"/>
              <a:ext cx="10669403" cy="264346"/>
              <a:chOff x="0" y="0"/>
              <a:chExt cx="2896896" cy="71774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2896896" cy="71774"/>
              </a:xfrm>
              <a:custGeom>
                <a:avLst/>
                <a:gdLst/>
                <a:ahLst/>
                <a:cxnLst/>
                <a:rect l="l" t="t" r="r" b="b"/>
                <a:pathLst>
                  <a:path w="2896896" h="71774">
                    <a:moveTo>
                      <a:pt x="1448448" y="0"/>
                    </a:moveTo>
                    <a:cubicBezTo>
                      <a:pt x="648492" y="0"/>
                      <a:pt x="0" y="16067"/>
                      <a:pt x="0" y="35887"/>
                    </a:cubicBezTo>
                    <a:cubicBezTo>
                      <a:pt x="0" y="55707"/>
                      <a:pt x="648492" y="71774"/>
                      <a:pt x="1448448" y="71774"/>
                    </a:cubicBezTo>
                    <a:cubicBezTo>
                      <a:pt x="2248403" y="71774"/>
                      <a:pt x="2896896" y="55707"/>
                      <a:pt x="2896896" y="35887"/>
                    </a:cubicBezTo>
                    <a:cubicBezTo>
                      <a:pt x="2896896" y="16067"/>
                      <a:pt x="2248403" y="0"/>
                      <a:pt x="14484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5690EF"/>
                </a:solidFill>
                <a:prstDash val="solid"/>
                <a:miter/>
              </a:ln>
            </p:spPr>
          </p:sp>
          <p:sp>
            <p:nvSpPr>
              <p:cNvPr id="43" name="TextBox 43"/>
              <p:cNvSpPr txBox="1"/>
              <p:nvPr/>
            </p:nvSpPr>
            <p:spPr>
              <a:xfrm>
                <a:off x="271584" y="-31371"/>
                <a:ext cx="2353728" cy="9641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4" name="Group 44"/>
          <p:cNvGrpSpPr/>
          <p:nvPr/>
        </p:nvGrpSpPr>
        <p:grpSpPr>
          <a:xfrm>
            <a:off x="1028700" y="4760772"/>
            <a:ext cx="6632753" cy="722216"/>
            <a:chOff x="0" y="0"/>
            <a:chExt cx="1746898" cy="190213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028700" y="5673488"/>
            <a:ext cx="6632753" cy="722216"/>
            <a:chOff x="0" y="0"/>
            <a:chExt cx="1746898" cy="190213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028700" y="6586204"/>
            <a:ext cx="6632753" cy="722216"/>
            <a:chOff x="0" y="0"/>
            <a:chExt cx="1746898" cy="190213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028700" y="7498920"/>
            <a:ext cx="6632753" cy="722216"/>
            <a:chOff x="0" y="0"/>
            <a:chExt cx="1746898" cy="190213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1028700" y="8411635"/>
            <a:ext cx="6632753" cy="722216"/>
            <a:chOff x="0" y="0"/>
            <a:chExt cx="1746898" cy="190213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9" name="Freeform 59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621" b="-7994"/>
            </a:stretch>
          </a:blipFill>
        </p:spPr>
      </p:sp>
      <p:sp>
        <p:nvSpPr>
          <p:cNvPr id="60" name="Freeform 60"/>
          <p:cNvSpPr/>
          <p:nvPr/>
        </p:nvSpPr>
        <p:spPr>
          <a:xfrm>
            <a:off x="10600665" y="2581138"/>
            <a:ext cx="6658635" cy="6350673"/>
          </a:xfrm>
          <a:custGeom>
            <a:avLst/>
            <a:gdLst/>
            <a:ahLst/>
            <a:cxnLst/>
            <a:rect l="l" t="t" r="r" b="b"/>
            <a:pathLst>
              <a:path w="6658635" h="6350673">
                <a:moveTo>
                  <a:pt x="0" y="0"/>
                </a:moveTo>
                <a:lnTo>
                  <a:pt x="6658635" y="0"/>
                </a:lnTo>
                <a:lnTo>
                  <a:pt x="6658635" y="6350673"/>
                </a:lnTo>
                <a:lnTo>
                  <a:pt x="0" y="63506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1" name="TextBox 61"/>
          <p:cNvSpPr txBox="1"/>
          <p:nvPr/>
        </p:nvSpPr>
        <p:spPr>
          <a:xfrm>
            <a:off x="1028700" y="1019175"/>
            <a:ext cx="5652140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>
                <a:solidFill>
                  <a:srgbClr val="231F2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Table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028700" y="2238375"/>
            <a:ext cx="644519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0A008E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of Contents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1405539" y="4002471"/>
            <a:ext cx="436891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Purpose and scope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1405539" y="4915187"/>
            <a:ext cx="4368915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 Benchmark and current state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100" b="1">
              <a:solidFill>
                <a:srgbClr val="231F2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5" name="TextBox 65"/>
          <p:cNvSpPr txBox="1"/>
          <p:nvPr/>
        </p:nvSpPr>
        <p:spPr>
          <a:xfrm>
            <a:off x="1405539" y="5827903"/>
            <a:ext cx="436891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Opportunity areas by function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405539" y="6740619"/>
            <a:ext cx="436891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Risks and constraints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405539" y="7653335"/>
            <a:ext cx="5084614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 Roadmap and next steps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405539" y="8566051"/>
            <a:ext cx="436891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15483" y="4991470"/>
            <a:ext cx="3532403" cy="5299970"/>
          </a:xfrm>
          <a:custGeom>
            <a:avLst/>
            <a:gdLst/>
            <a:ahLst/>
            <a:cxnLst/>
            <a:rect l="l" t="t" r="r" b="b"/>
            <a:pathLst>
              <a:path w="4464558" h="8229600">
                <a:moveTo>
                  <a:pt x="0" y="0"/>
                </a:moveTo>
                <a:lnTo>
                  <a:pt x="4464558" y="0"/>
                </a:lnTo>
                <a:lnTo>
                  <a:pt x="446455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47182" y="7341514"/>
            <a:ext cx="2994212" cy="2807340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23157" y="1038225"/>
            <a:ext cx="8641686" cy="1028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</a:pPr>
            <a:r>
              <a:rPr lang="en-US" sz="6846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Introduction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102667" y="2400352"/>
            <a:ext cx="10082666" cy="5486296"/>
            <a:chOff x="0" y="0"/>
            <a:chExt cx="2655517" cy="14449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5517" cy="1444950"/>
            </a:xfrm>
            <a:custGeom>
              <a:avLst/>
              <a:gdLst/>
              <a:ahLst/>
              <a:cxnLst/>
              <a:rect l="l" t="t" r="r" b="b"/>
              <a:pathLst>
                <a:path w="2655517" h="1444950">
                  <a:moveTo>
                    <a:pt x="38872" y="0"/>
                  </a:moveTo>
                  <a:lnTo>
                    <a:pt x="2616645" y="0"/>
                  </a:lnTo>
                  <a:cubicBezTo>
                    <a:pt x="2626954" y="0"/>
                    <a:pt x="2636842" y="4095"/>
                    <a:pt x="2644132" y="11385"/>
                  </a:cubicBezTo>
                  <a:cubicBezTo>
                    <a:pt x="2651421" y="18675"/>
                    <a:pt x="2655517" y="28563"/>
                    <a:pt x="2655517" y="38872"/>
                  </a:cubicBezTo>
                  <a:lnTo>
                    <a:pt x="2655517" y="1406078"/>
                  </a:lnTo>
                  <a:cubicBezTo>
                    <a:pt x="2655517" y="1427547"/>
                    <a:pt x="2638113" y="1444950"/>
                    <a:pt x="2616645" y="1444950"/>
                  </a:cubicBezTo>
                  <a:lnTo>
                    <a:pt x="38872" y="1444950"/>
                  </a:lnTo>
                  <a:cubicBezTo>
                    <a:pt x="17404" y="1444950"/>
                    <a:pt x="0" y="1427547"/>
                    <a:pt x="0" y="1406078"/>
                  </a:cubicBezTo>
                  <a:lnTo>
                    <a:pt x="0" y="38872"/>
                  </a:lnTo>
                  <a:cubicBezTo>
                    <a:pt x="0" y="17404"/>
                    <a:pt x="17404" y="0"/>
                    <a:pt x="388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2655517" cy="1473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238524" y="2673296"/>
            <a:ext cx="7810952" cy="4911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4"/>
              </a:lnSpc>
            </a:pPr>
            <a:r>
              <a:rPr lang="en-US" sz="1995" b="1" spc="2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Purpose:</a:t>
            </a:r>
          </a:p>
          <a:p>
            <a:pPr algn="just">
              <a:lnSpc>
                <a:spcPts val="2794"/>
              </a:lnSpc>
            </a:pPr>
            <a:endParaRPr lang="en-US" sz="1995" b="1" spc="2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30884" lvl="1" indent="-215442" algn="just">
              <a:lnSpc>
                <a:spcPts val="2794"/>
              </a:lnSpc>
              <a:buFont typeface="Arial"/>
              <a:buChar char="•"/>
            </a:pPr>
            <a:r>
              <a:rPr lang="en-US" sz="1995" b="1" spc="2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To assess how AI and digital technologies can enhance Walmart’s customer experience and operational performance.</a:t>
            </a:r>
          </a:p>
          <a:p>
            <a:pPr algn="just">
              <a:lnSpc>
                <a:spcPts val="2794"/>
              </a:lnSpc>
            </a:pPr>
            <a:endParaRPr lang="en-US" sz="1995" b="1" spc="2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30884" lvl="1" indent="-215442" algn="just">
              <a:lnSpc>
                <a:spcPts val="2794"/>
              </a:lnSpc>
              <a:buFont typeface="Arial"/>
              <a:buChar char="•"/>
            </a:pPr>
            <a:r>
              <a:rPr lang="en-US" sz="1995" b="1" spc="2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Despite significant investments in analytics and automation, Walmart’s AI adoption remains fragmented and primarily focused on efficiency rather than customer experience.</a:t>
            </a:r>
          </a:p>
          <a:p>
            <a:pPr algn="just">
              <a:lnSpc>
                <a:spcPts val="2794"/>
              </a:lnSpc>
            </a:pPr>
            <a:endParaRPr lang="en-US" sz="1995" b="1" spc="2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30884" lvl="1" indent="-215442" algn="just">
              <a:lnSpc>
                <a:spcPts val="2794"/>
              </a:lnSpc>
              <a:buFont typeface="Arial"/>
              <a:buChar char="•"/>
            </a:pPr>
            <a:r>
              <a:rPr lang="en-US" sz="1995" b="1" spc="2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This assessment connects insights from the competitive and user analyses to define a clear, scalable technology roadmap for greater impact and integration.</a:t>
            </a:r>
          </a:p>
        </p:txBody>
      </p:sp>
      <p:sp>
        <p:nvSpPr>
          <p:cNvPr id="10" name="Freeform 10"/>
          <p:cNvSpPr/>
          <p:nvPr/>
        </p:nvSpPr>
        <p:spPr>
          <a:xfrm flipH="1" flipV="1">
            <a:off x="13201748" y="3287"/>
            <a:ext cx="5083220" cy="3505270"/>
          </a:xfrm>
          <a:custGeom>
            <a:avLst/>
            <a:gdLst/>
            <a:ahLst/>
            <a:cxnLst/>
            <a:rect l="l" t="t" r="r" b="b"/>
            <a:pathLst>
              <a:path w="7147278" h="3993541">
                <a:moveTo>
                  <a:pt x="7147278" y="3993541"/>
                </a:moveTo>
                <a:lnTo>
                  <a:pt x="0" y="3993541"/>
                </a:lnTo>
                <a:lnTo>
                  <a:pt x="0" y="0"/>
                </a:lnTo>
                <a:lnTo>
                  <a:pt x="7147278" y="0"/>
                </a:lnTo>
                <a:lnTo>
                  <a:pt x="7147278" y="3993541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  <p:sp>
        <p:nvSpPr>
          <p:cNvPr id="12" name="Freeform 12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1621" b="-7994"/>
            </a:stretch>
          </a:blipFill>
        </p:spPr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9A8A7FC6-2D37-FF8D-3FBF-8EAF4FFEFCA5}"/>
              </a:ext>
            </a:extLst>
          </p:cNvPr>
          <p:cNvSpPr/>
          <p:nvPr/>
        </p:nvSpPr>
        <p:spPr>
          <a:xfrm>
            <a:off x="202558" y="166191"/>
            <a:ext cx="3141452" cy="3078700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47050" y="2772025"/>
            <a:ext cx="13993900" cy="1418474"/>
            <a:chOff x="0" y="0"/>
            <a:chExt cx="3685636" cy="3735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85636" cy="373590"/>
            </a:xfrm>
            <a:custGeom>
              <a:avLst/>
              <a:gdLst/>
              <a:ahLst/>
              <a:cxnLst/>
              <a:rect l="l" t="t" r="r" b="b"/>
              <a:pathLst>
                <a:path w="3685636" h="373590">
                  <a:moveTo>
                    <a:pt x="28008" y="0"/>
                  </a:moveTo>
                  <a:lnTo>
                    <a:pt x="3657629" y="0"/>
                  </a:lnTo>
                  <a:cubicBezTo>
                    <a:pt x="3665057" y="0"/>
                    <a:pt x="3672181" y="2951"/>
                    <a:pt x="3677433" y="8203"/>
                  </a:cubicBezTo>
                  <a:cubicBezTo>
                    <a:pt x="3682686" y="13456"/>
                    <a:pt x="3685636" y="20579"/>
                    <a:pt x="3685636" y="28008"/>
                  </a:cubicBezTo>
                  <a:lnTo>
                    <a:pt x="3685636" y="345582"/>
                  </a:lnTo>
                  <a:cubicBezTo>
                    <a:pt x="3685636" y="361050"/>
                    <a:pt x="3673097" y="373590"/>
                    <a:pt x="3657629" y="373590"/>
                  </a:cubicBezTo>
                  <a:lnTo>
                    <a:pt x="28008" y="373590"/>
                  </a:lnTo>
                  <a:cubicBezTo>
                    <a:pt x="12539" y="373590"/>
                    <a:pt x="0" y="361050"/>
                    <a:pt x="0" y="345582"/>
                  </a:cubicBezTo>
                  <a:lnTo>
                    <a:pt x="0" y="28008"/>
                  </a:lnTo>
                  <a:cubicBezTo>
                    <a:pt x="0" y="12539"/>
                    <a:pt x="12539" y="0"/>
                    <a:pt x="2800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685636" cy="4021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 b="1">
                  <a:solidFill>
                    <a:srgbClr val="FFFFFF"/>
                  </a:solidFill>
                  <a:latin typeface="Krub Bold"/>
                  <a:ea typeface="Krub Bold"/>
                  <a:cs typeface="Krub Bold"/>
                  <a:sym typeface="Krub Bold"/>
                </a:rPr>
                <a:t>   AI is used across inventory and forecasting but less in personalized shopping journeys.</a:t>
              </a:r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13109174" y="-2785"/>
            <a:ext cx="5135189" cy="2869287"/>
          </a:xfrm>
          <a:custGeom>
            <a:avLst/>
            <a:gdLst/>
            <a:ahLst/>
            <a:cxnLst/>
            <a:rect l="l" t="t" r="r" b="b"/>
            <a:pathLst>
              <a:path w="5135189" h="2869287">
                <a:moveTo>
                  <a:pt x="5135189" y="2869287"/>
                </a:moveTo>
                <a:lnTo>
                  <a:pt x="0" y="2869287"/>
                </a:lnTo>
                <a:lnTo>
                  <a:pt x="0" y="0"/>
                </a:lnTo>
                <a:lnTo>
                  <a:pt x="5135189" y="0"/>
                </a:lnTo>
                <a:lnTo>
                  <a:pt x="5135189" y="286928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489239" y="884825"/>
            <a:ext cx="9309522" cy="1365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sz="500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Current StaTe and Challenges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2147050" y="4419098"/>
            <a:ext cx="13993900" cy="1270990"/>
            <a:chOff x="0" y="0"/>
            <a:chExt cx="3685636" cy="33474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685636" cy="334746"/>
            </a:xfrm>
            <a:custGeom>
              <a:avLst/>
              <a:gdLst/>
              <a:ahLst/>
              <a:cxnLst/>
              <a:rect l="l" t="t" r="r" b="b"/>
              <a:pathLst>
                <a:path w="3685636" h="334746">
                  <a:moveTo>
                    <a:pt x="28008" y="0"/>
                  </a:moveTo>
                  <a:lnTo>
                    <a:pt x="3657629" y="0"/>
                  </a:lnTo>
                  <a:cubicBezTo>
                    <a:pt x="3665057" y="0"/>
                    <a:pt x="3672181" y="2951"/>
                    <a:pt x="3677433" y="8203"/>
                  </a:cubicBezTo>
                  <a:cubicBezTo>
                    <a:pt x="3682686" y="13456"/>
                    <a:pt x="3685636" y="20579"/>
                    <a:pt x="3685636" y="28008"/>
                  </a:cubicBezTo>
                  <a:lnTo>
                    <a:pt x="3685636" y="306739"/>
                  </a:lnTo>
                  <a:cubicBezTo>
                    <a:pt x="3685636" y="322207"/>
                    <a:pt x="3673097" y="334746"/>
                    <a:pt x="3657629" y="334746"/>
                  </a:cubicBezTo>
                  <a:lnTo>
                    <a:pt x="28008" y="334746"/>
                  </a:lnTo>
                  <a:cubicBezTo>
                    <a:pt x="12539" y="334746"/>
                    <a:pt x="0" y="322207"/>
                    <a:pt x="0" y="306739"/>
                  </a:cubicBezTo>
                  <a:lnTo>
                    <a:pt x="0" y="28008"/>
                  </a:lnTo>
                  <a:cubicBezTo>
                    <a:pt x="0" y="12539"/>
                    <a:pt x="12539" y="0"/>
                    <a:pt x="2800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3685636" cy="3633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 b="1">
                  <a:solidFill>
                    <a:srgbClr val="FFFFFF"/>
                  </a:solidFill>
                  <a:latin typeface="Krub Bold"/>
                  <a:ea typeface="Krub Bold"/>
                  <a:cs typeface="Krub Bold"/>
                  <a:sym typeface="Krub Bold"/>
                </a:rPr>
                <a:t> Customer experience remains transactional, with limited emotional connection or customized engagement.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137525" y="5918688"/>
            <a:ext cx="13993900" cy="1252554"/>
            <a:chOff x="0" y="0"/>
            <a:chExt cx="3685636" cy="32989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685636" cy="329891"/>
            </a:xfrm>
            <a:custGeom>
              <a:avLst/>
              <a:gdLst/>
              <a:ahLst/>
              <a:cxnLst/>
              <a:rect l="l" t="t" r="r" b="b"/>
              <a:pathLst>
                <a:path w="3685636" h="329891">
                  <a:moveTo>
                    <a:pt x="28008" y="0"/>
                  </a:moveTo>
                  <a:lnTo>
                    <a:pt x="3657629" y="0"/>
                  </a:lnTo>
                  <a:cubicBezTo>
                    <a:pt x="3665057" y="0"/>
                    <a:pt x="3672181" y="2951"/>
                    <a:pt x="3677433" y="8203"/>
                  </a:cubicBezTo>
                  <a:cubicBezTo>
                    <a:pt x="3682686" y="13456"/>
                    <a:pt x="3685636" y="20579"/>
                    <a:pt x="3685636" y="28008"/>
                  </a:cubicBezTo>
                  <a:lnTo>
                    <a:pt x="3685636" y="301883"/>
                  </a:lnTo>
                  <a:cubicBezTo>
                    <a:pt x="3685636" y="317351"/>
                    <a:pt x="3673097" y="329891"/>
                    <a:pt x="3657629" y="329891"/>
                  </a:cubicBezTo>
                  <a:lnTo>
                    <a:pt x="28008" y="329891"/>
                  </a:lnTo>
                  <a:cubicBezTo>
                    <a:pt x="12539" y="329891"/>
                    <a:pt x="0" y="317351"/>
                    <a:pt x="0" y="301883"/>
                  </a:cubicBezTo>
                  <a:lnTo>
                    <a:pt x="0" y="28008"/>
                  </a:lnTo>
                  <a:cubicBezTo>
                    <a:pt x="0" y="12539"/>
                    <a:pt x="12539" y="0"/>
                    <a:pt x="2800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3685636" cy="3584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 b="1">
                  <a:solidFill>
                    <a:srgbClr val="FFFFFF"/>
                  </a:solidFill>
                  <a:latin typeface="Krub Bold"/>
                  <a:ea typeface="Krub Bold"/>
                  <a:cs typeface="Krub Bold"/>
                  <a:sym typeface="Krub Bold"/>
                </a:rPr>
                <a:t>Data is siloed between stores, e-commerce, and the app, limiting a unified customer view.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147050" y="7399842"/>
            <a:ext cx="13993900" cy="1252554"/>
            <a:chOff x="0" y="0"/>
            <a:chExt cx="3685636" cy="32989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685636" cy="329891"/>
            </a:xfrm>
            <a:custGeom>
              <a:avLst/>
              <a:gdLst/>
              <a:ahLst/>
              <a:cxnLst/>
              <a:rect l="l" t="t" r="r" b="b"/>
              <a:pathLst>
                <a:path w="3685636" h="329891">
                  <a:moveTo>
                    <a:pt x="28008" y="0"/>
                  </a:moveTo>
                  <a:lnTo>
                    <a:pt x="3657629" y="0"/>
                  </a:lnTo>
                  <a:cubicBezTo>
                    <a:pt x="3665057" y="0"/>
                    <a:pt x="3672181" y="2951"/>
                    <a:pt x="3677433" y="8203"/>
                  </a:cubicBezTo>
                  <a:cubicBezTo>
                    <a:pt x="3682686" y="13456"/>
                    <a:pt x="3685636" y="20579"/>
                    <a:pt x="3685636" y="28008"/>
                  </a:cubicBezTo>
                  <a:lnTo>
                    <a:pt x="3685636" y="301883"/>
                  </a:lnTo>
                  <a:cubicBezTo>
                    <a:pt x="3685636" y="317351"/>
                    <a:pt x="3673097" y="329891"/>
                    <a:pt x="3657629" y="329891"/>
                  </a:cubicBezTo>
                  <a:lnTo>
                    <a:pt x="28008" y="329891"/>
                  </a:lnTo>
                  <a:cubicBezTo>
                    <a:pt x="12539" y="329891"/>
                    <a:pt x="0" y="317351"/>
                    <a:pt x="0" y="301883"/>
                  </a:cubicBezTo>
                  <a:lnTo>
                    <a:pt x="0" y="28008"/>
                  </a:lnTo>
                  <a:cubicBezTo>
                    <a:pt x="0" y="12539"/>
                    <a:pt x="12539" y="0"/>
                    <a:pt x="2800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3685636" cy="3584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r>
                <a:rPr lang="en-US" sz="1899" b="1">
                  <a:solidFill>
                    <a:srgbClr val="FFFFFF"/>
                  </a:solidFill>
                  <a:latin typeface="Krub Bold"/>
                  <a:ea typeface="Krub Bold"/>
                  <a:cs typeface="Krub Bold"/>
                  <a:sym typeface="Krub Bold"/>
                </a:rPr>
                <a:t> Employee skill gaps and cultural resistance slow adoption of advanced AI tools.</a:t>
              </a: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en-US" sz="1899" b="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endParaRPr>
            </a:p>
          </p:txBody>
        </p:sp>
      </p:grpSp>
      <p:sp>
        <p:nvSpPr>
          <p:cNvPr id="20" name="Freeform 20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621" b="-7994"/>
            </a:stretch>
          </a:blipFill>
        </p:spPr>
      </p:sp>
      <p:sp>
        <p:nvSpPr>
          <p:cNvPr id="22" name="Freeform 3">
            <a:extLst>
              <a:ext uri="{FF2B5EF4-FFF2-40B4-BE49-F238E27FC236}">
                <a16:creationId xmlns:a16="http://schemas.microsoft.com/office/drawing/2014/main" id="{4CD774F5-1FDE-DA92-60A6-4ACB1F2F02B0}"/>
              </a:ext>
            </a:extLst>
          </p:cNvPr>
          <p:cNvSpPr/>
          <p:nvPr/>
        </p:nvSpPr>
        <p:spPr>
          <a:xfrm>
            <a:off x="202558" y="166191"/>
            <a:ext cx="2574064" cy="2420859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4">
            <a:extLst>
              <a:ext uri="{FF2B5EF4-FFF2-40B4-BE49-F238E27FC236}">
                <a16:creationId xmlns:a16="http://schemas.microsoft.com/office/drawing/2014/main" id="{5B2FADD9-F452-BA2D-9F04-E769FB75ADC9}"/>
              </a:ext>
            </a:extLst>
          </p:cNvPr>
          <p:cNvSpPr/>
          <p:nvPr/>
        </p:nvSpPr>
        <p:spPr>
          <a:xfrm>
            <a:off x="199168" y="8352945"/>
            <a:ext cx="2287032" cy="1812355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4" descr="A computer network with people working on computers&#10;&#10;AI-generated content may be incorrect.">
            <a:extLst>
              <a:ext uri="{FF2B5EF4-FFF2-40B4-BE49-F238E27FC236}">
                <a16:creationId xmlns:a16="http://schemas.microsoft.com/office/drawing/2014/main" id="{D1814700-BEFA-1640-25FE-C110C370DF03}"/>
              </a:ext>
            </a:extLst>
          </p:cNvPr>
          <p:cNvSpPr/>
          <p:nvPr/>
        </p:nvSpPr>
        <p:spPr>
          <a:xfrm>
            <a:off x="15821276" y="8608350"/>
            <a:ext cx="2250890" cy="1628155"/>
          </a:xfrm>
          <a:custGeom>
            <a:avLst/>
            <a:gdLst/>
            <a:ahLst/>
            <a:cxnLst/>
            <a:rect l="l" t="t" r="r" b="b"/>
            <a:pathLst>
              <a:path w="5924025" h="4546689">
                <a:moveTo>
                  <a:pt x="0" y="0"/>
                </a:moveTo>
                <a:lnTo>
                  <a:pt x="5924025" y="0"/>
                </a:lnTo>
                <a:lnTo>
                  <a:pt x="5924025" y="4546689"/>
                </a:lnTo>
                <a:lnTo>
                  <a:pt x="0" y="454668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40737" y="2357835"/>
            <a:ext cx="13406526" cy="7553513"/>
          </a:xfrm>
          <a:custGeom>
            <a:avLst/>
            <a:gdLst/>
            <a:ahLst/>
            <a:cxnLst/>
            <a:rect l="l" t="t" r="r" b="b"/>
            <a:pathLst>
              <a:path w="13406526" h="7553513">
                <a:moveTo>
                  <a:pt x="0" y="0"/>
                </a:moveTo>
                <a:lnTo>
                  <a:pt x="13406526" y="0"/>
                </a:lnTo>
                <a:lnTo>
                  <a:pt x="13406526" y="7553513"/>
                </a:lnTo>
                <a:lnTo>
                  <a:pt x="0" y="75535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0242" r="-3987" b="-2724"/>
            </a:stretch>
          </a:blipFill>
          <a:ln w="47625" cap="rnd">
            <a:solidFill>
              <a:srgbClr val="000000"/>
            </a:solidFill>
            <a:prstDash val="solid"/>
            <a:round/>
          </a:ln>
        </p:spPr>
      </p:sp>
      <p:sp>
        <p:nvSpPr>
          <p:cNvPr id="3" name="TextBox 3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08359" y="1028700"/>
            <a:ext cx="14071283" cy="75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sz="500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Competitive Benchmark</a:t>
            </a:r>
          </a:p>
        </p:txBody>
      </p:sp>
      <p:sp>
        <p:nvSpPr>
          <p:cNvPr id="5" name="Freeform 5"/>
          <p:cNvSpPr/>
          <p:nvPr/>
        </p:nvSpPr>
        <p:spPr>
          <a:xfrm flipH="1" flipV="1">
            <a:off x="11138067" y="1378"/>
            <a:ext cx="7147278" cy="3993541"/>
          </a:xfrm>
          <a:custGeom>
            <a:avLst/>
            <a:gdLst/>
            <a:ahLst/>
            <a:cxnLst/>
            <a:rect l="l" t="t" r="r" b="b"/>
            <a:pathLst>
              <a:path w="7147278" h="3993541">
                <a:moveTo>
                  <a:pt x="7147278" y="3993542"/>
                </a:moveTo>
                <a:lnTo>
                  <a:pt x="0" y="3993542"/>
                </a:lnTo>
                <a:lnTo>
                  <a:pt x="0" y="0"/>
                </a:lnTo>
                <a:lnTo>
                  <a:pt x="7147278" y="0"/>
                </a:lnTo>
                <a:lnTo>
                  <a:pt x="7147278" y="3993542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621" b="-7994"/>
            </a:stretch>
          </a:blipFill>
        </p:spPr>
      </p:sp>
      <p:sp>
        <p:nvSpPr>
          <p:cNvPr id="8" name="Freeform 4">
            <a:extLst>
              <a:ext uri="{FF2B5EF4-FFF2-40B4-BE49-F238E27FC236}">
                <a16:creationId xmlns:a16="http://schemas.microsoft.com/office/drawing/2014/main" id="{4E7B19F3-36E9-2819-83B5-1A7613637635}"/>
              </a:ext>
            </a:extLst>
          </p:cNvPr>
          <p:cNvSpPr/>
          <p:nvPr/>
        </p:nvSpPr>
        <p:spPr>
          <a:xfrm>
            <a:off x="190945" y="8443398"/>
            <a:ext cx="1678529" cy="1466989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839586" y="2953760"/>
            <a:ext cx="10082666" cy="5486296"/>
            <a:chOff x="0" y="0"/>
            <a:chExt cx="2655517" cy="144495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55517" cy="1444950"/>
            </a:xfrm>
            <a:custGeom>
              <a:avLst/>
              <a:gdLst/>
              <a:ahLst/>
              <a:cxnLst/>
              <a:rect l="l" t="t" r="r" b="b"/>
              <a:pathLst>
                <a:path w="2655517" h="1444950">
                  <a:moveTo>
                    <a:pt x="38872" y="0"/>
                  </a:moveTo>
                  <a:lnTo>
                    <a:pt x="2616645" y="0"/>
                  </a:lnTo>
                  <a:cubicBezTo>
                    <a:pt x="2626954" y="0"/>
                    <a:pt x="2636842" y="4095"/>
                    <a:pt x="2644132" y="11385"/>
                  </a:cubicBezTo>
                  <a:cubicBezTo>
                    <a:pt x="2651421" y="18675"/>
                    <a:pt x="2655517" y="28563"/>
                    <a:pt x="2655517" y="38872"/>
                  </a:cubicBezTo>
                  <a:lnTo>
                    <a:pt x="2655517" y="1406078"/>
                  </a:lnTo>
                  <a:cubicBezTo>
                    <a:pt x="2655517" y="1427547"/>
                    <a:pt x="2638113" y="1444950"/>
                    <a:pt x="2616645" y="1444950"/>
                  </a:cubicBezTo>
                  <a:lnTo>
                    <a:pt x="38872" y="1444950"/>
                  </a:lnTo>
                  <a:cubicBezTo>
                    <a:pt x="17404" y="1444950"/>
                    <a:pt x="0" y="1427547"/>
                    <a:pt x="0" y="1406078"/>
                  </a:cubicBezTo>
                  <a:lnTo>
                    <a:pt x="0" y="38872"/>
                  </a:lnTo>
                  <a:cubicBezTo>
                    <a:pt x="0" y="17404"/>
                    <a:pt x="17404" y="0"/>
                    <a:pt x="388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655517" cy="1473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1884952" y="2953760"/>
            <a:ext cx="5519283" cy="5388200"/>
          </a:xfrm>
          <a:custGeom>
            <a:avLst/>
            <a:gdLst/>
            <a:ahLst/>
            <a:cxnLst/>
            <a:rect l="l" t="t" r="r" b="b"/>
            <a:pathLst>
              <a:path w="5519283" h="5388200">
                <a:moveTo>
                  <a:pt x="0" y="0"/>
                </a:moveTo>
                <a:lnTo>
                  <a:pt x="5519282" y="0"/>
                </a:lnTo>
                <a:lnTo>
                  <a:pt x="5519282" y="5388200"/>
                </a:lnTo>
                <a:lnTo>
                  <a:pt x="0" y="5388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1846944"/>
            <a:ext cx="9309522" cy="75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sz="500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Innovation gaps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51262" y="3538860"/>
            <a:ext cx="8786960" cy="4277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Minimal presence in AR and VR shopping experiences that drive digital engagement.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Limited adoption of generative AI for dynamic content creation and conversational commerce.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Predictive analytics remain less real-time and adaptive compared to competitors.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Robotics and automation programs exist but operate at a smaller scale across the network.</a:t>
            </a:r>
          </a:p>
        </p:txBody>
      </p:sp>
      <p:sp>
        <p:nvSpPr>
          <p:cNvPr id="11" name="Freeform 11"/>
          <p:cNvSpPr/>
          <p:nvPr/>
        </p:nvSpPr>
        <p:spPr>
          <a:xfrm flipH="1" flipV="1">
            <a:off x="11138200" y="-2785"/>
            <a:ext cx="7147278" cy="3993541"/>
          </a:xfrm>
          <a:custGeom>
            <a:avLst/>
            <a:gdLst/>
            <a:ahLst/>
            <a:cxnLst/>
            <a:rect l="l" t="t" r="r" b="b"/>
            <a:pathLst>
              <a:path w="7147278" h="3993541">
                <a:moveTo>
                  <a:pt x="7147278" y="3993542"/>
                </a:moveTo>
                <a:lnTo>
                  <a:pt x="0" y="3993542"/>
                </a:lnTo>
                <a:lnTo>
                  <a:pt x="0" y="0"/>
                </a:lnTo>
                <a:lnTo>
                  <a:pt x="7147278" y="0"/>
                </a:lnTo>
                <a:lnTo>
                  <a:pt x="7147278" y="3993542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5686482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1621" b="-7994"/>
            </a:stretch>
          </a:blipFill>
        </p:spPr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F86FDBB4-B856-7127-BA6D-30A3478A906C}"/>
              </a:ext>
            </a:extLst>
          </p:cNvPr>
          <p:cNvSpPr/>
          <p:nvPr/>
        </p:nvSpPr>
        <p:spPr>
          <a:xfrm>
            <a:off x="202558" y="166191"/>
            <a:ext cx="2269812" cy="2239952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4">
            <a:extLst>
              <a:ext uri="{FF2B5EF4-FFF2-40B4-BE49-F238E27FC236}">
                <a16:creationId xmlns:a16="http://schemas.microsoft.com/office/drawing/2014/main" id="{A15AED69-D0C7-BFAC-0868-5D926526CAFC}"/>
              </a:ext>
            </a:extLst>
          </p:cNvPr>
          <p:cNvSpPr/>
          <p:nvPr/>
        </p:nvSpPr>
        <p:spPr>
          <a:xfrm>
            <a:off x="199168" y="8352945"/>
            <a:ext cx="2287032" cy="1812355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D8BBA">
                <a:alpha val="100000"/>
              </a:srgbClr>
            </a:gs>
            <a:gs pos="100000">
              <a:srgbClr val="192385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0427278" y="0"/>
            <a:ext cx="7860722" cy="10287000"/>
          </a:xfrm>
          <a:custGeom>
            <a:avLst/>
            <a:gdLst/>
            <a:ahLst/>
            <a:cxnLst/>
            <a:rect l="l" t="t" r="r" b="b"/>
            <a:pathLst>
              <a:path w="7860722" h="10287000">
                <a:moveTo>
                  <a:pt x="0" y="0"/>
                </a:moveTo>
                <a:lnTo>
                  <a:pt x="7860722" y="0"/>
                </a:lnTo>
                <a:lnTo>
                  <a:pt x="786072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674" t="-10374" r="-30146" b="-10374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0344" y="1619733"/>
            <a:ext cx="10169182" cy="485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49"/>
              </a:lnSpc>
            </a:pPr>
            <a:r>
              <a:rPr lang="en-US" sz="3247">
                <a:solidFill>
                  <a:srgbClr val="FFFFFF"/>
                </a:solidFill>
                <a:latin typeface="Bungee"/>
                <a:ea typeface="Bungee"/>
                <a:cs typeface="Bungee"/>
                <a:sym typeface="Bungee"/>
              </a:rPr>
              <a:t>Emerging Technologies Shaping Retail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48845" y="2576565"/>
            <a:ext cx="9372180" cy="6203129"/>
            <a:chOff x="0" y="0"/>
            <a:chExt cx="2468393" cy="163374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68393" cy="1633746"/>
            </a:xfrm>
            <a:custGeom>
              <a:avLst/>
              <a:gdLst/>
              <a:ahLst/>
              <a:cxnLst/>
              <a:rect l="l" t="t" r="r" b="b"/>
              <a:pathLst>
                <a:path w="2468393" h="1633746">
                  <a:moveTo>
                    <a:pt x="41819" y="0"/>
                  </a:moveTo>
                  <a:lnTo>
                    <a:pt x="2426574" y="0"/>
                  </a:lnTo>
                  <a:cubicBezTo>
                    <a:pt x="2437665" y="0"/>
                    <a:pt x="2448302" y="4406"/>
                    <a:pt x="2456145" y="12248"/>
                  </a:cubicBezTo>
                  <a:cubicBezTo>
                    <a:pt x="2463987" y="20091"/>
                    <a:pt x="2468393" y="30728"/>
                    <a:pt x="2468393" y="41819"/>
                  </a:cubicBezTo>
                  <a:lnTo>
                    <a:pt x="2468393" y="1591927"/>
                  </a:lnTo>
                  <a:cubicBezTo>
                    <a:pt x="2468393" y="1603018"/>
                    <a:pt x="2463987" y="1613655"/>
                    <a:pt x="2456145" y="1621498"/>
                  </a:cubicBezTo>
                  <a:cubicBezTo>
                    <a:pt x="2448302" y="1629340"/>
                    <a:pt x="2437665" y="1633746"/>
                    <a:pt x="2426574" y="1633746"/>
                  </a:cubicBezTo>
                  <a:lnTo>
                    <a:pt x="41819" y="1633746"/>
                  </a:lnTo>
                  <a:cubicBezTo>
                    <a:pt x="18723" y="1633746"/>
                    <a:pt x="0" y="1615023"/>
                    <a:pt x="0" y="1591927"/>
                  </a:cubicBezTo>
                  <a:lnTo>
                    <a:pt x="0" y="41819"/>
                  </a:lnTo>
                  <a:cubicBezTo>
                    <a:pt x="0" y="30728"/>
                    <a:pt x="4406" y="20091"/>
                    <a:pt x="12248" y="12248"/>
                  </a:cubicBezTo>
                  <a:cubicBezTo>
                    <a:pt x="20091" y="4406"/>
                    <a:pt x="30728" y="0"/>
                    <a:pt x="4181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gradFill>
                <a:gsLst>
                  <a:gs pos="0">
                    <a:srgbClr val="192385">
                      <a:alpha val="100000"/>
                    </a:srgbClr>
                  </a:gs>
                  <a:gs pos="100000">
                    <a:srgbClr val="2D8BBA">
                      <a:alpha val="100000"/>
                    </a:srgbClr>
                  </a:gs>
                </a:gsLst>
                <a:lin ang="5400000"/>
              </a:gra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2468393" cy="16623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77027" y="2934294"/>
            <a:ext cx="8315817" cy="5449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231F20"/>
                </a:solidFill>
                <a:latin typeface="Krub Bold"/>
                <a:ea typeface="Krub Bold"/>
                <a:cs typeface="Krub Bold"/>
                <a:sym typeface="Krub Bold"/>
              </a:rPr>
              <a:t>Agentic AI: Autonomous systems that perform inventory management and customer support tasks.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231F2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231F20"/>
                </a:solidFill>
                <a:latin typeface="Krub Bold"/>
                <a:ea typeface="Krub Bold"/>
                <a:cs typeface="Krub Bold"/>
                <a:sym typeface="Krub Bold"/>
              </a:rPr>
              <a:t>Generative AI: Powers personalized marketing, product search content, and conversational chat responses.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231F2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231F20"/>
                </a:solidFill>
                <a:latin typeface="Krub Bold"/>
                <a:ea typeface="Krub Bold"/>
                <a:cs typeface="Krub Bold"/>
                <a:sym typeface="Krub Bold"/>
              </a:rPr>
              <a:t>AR and VR: Enable virtual storefronts and interactive product try-ons that build customer confidence.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231F2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231F20"/>
                </a:solidFill>
                <a:latin typeface="Krub Bold"/>
                <a:ea typeface="Krub Bold"/>
                <a:cs typeface="Krub Bold"/>
                <a:sym typeface="Krub Bold"/>
              </a:rPr>
              <a:t>Computer Vision and IoT: Provide real-time shelf tracking, automated restocking, and smart loss prevention.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231F2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231F20"/>
                </a:solidFill>
                <a:latin typeface="Krub Bold"/>
                <a:ea typeface="Krub Bold"/>
                <a:cs typeface="Krub Bold"/>
                <a:sym typeface="Krub Bold"/>
              </a:rPr>
              <a:t>Digital Twins: Simulate store layouts and supply chains to improve forecasting, planning, and efficiency.</a:t>
            </a:r>
          </a:p>
        </p:txBody>
      </p:sp>
      <p:sp>
        <p:nvSpPr>
          <p:cNvPr id="10" name="Freeform 10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621" b="-7994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 flipH="1" flipV="1">
            <a:off x="12712154" y="21884"/>
            <a:ext cx="5565101" cy="3109500"/>
          </a:xfrm>
          <a:custGeom>
            <a:avLst/>
            <a:gdLst/>
            <a:ahLst/>
            <a:cxnLst/>
            <a:rect l="l" t="t" r="r" b="b"/>
            <a:pathLst>
              <a:path w="5565101" h="3109500">
                <a:moveTo>
                  <a:pt x="5565101" y="3109500"/>
                </a:moveTo>
                <a:lnTo>
                  <a:pt x="0" y="3109500"/>
                </a:lnTo>
                <a:lnTo>
                  <a:pt x="0" y="0"/>
                </a:lnTo>
                <a:lnTo>
                  <a:pt x="5565101" y="0"/>
                </a:lnTo>
                <a:lnTo>
                  <a:pt x="5565101" y="31095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83957" y="1576648"/>
            <a:ext cx="12720086" cy="949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5"/>
              </a:lnSpc>
            </a:pPr>
            <a:r>
              <a:rPr lang="en-US" sz="350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AI enhances satisfaction through predictive engagement and loyalty programs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</a:t>
            </a:r>
          </a:p>
        </p:txBody>
      </p:sp>
      <p:sp>
        <p:nvSpPr>
          <p:cNvPr id="9" name="Freeform 9"/>
          <p:cNvSpPr/>
          <p:nvPr/>
        </p:nvSpPr>
        <p:spPr>
          <a:xfrm>
            <a:off x="15686482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621" b="-7994"/>
            </a:stretch>
          </a:blipFill>
        </p:spPr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393C9BDB-0367-8054-1BC2-A501BEEA44D2}"/>
              </a:ext>
            </a:extLst>
          </p:cNvPr>
          <p:cNvSpPr/>
          <p:nvPr/>
        </p:nvSpPr>
        <p:spPr>
          <a:xfrm>
            <a:off x="202558" y="166191"/>
            <a:ext cx="2574064" cy="2535981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4DDF3AE7-8132-20BA-5D97-B2064A10125A}"/>
              </a:ext>
            </a:extLst>
          </p:cNvPr>
          <p:cNvSpPr/>
          <p:nvPr/>
        </p:nvSpPr>
        <p:spPr>
          <a:xfrm>
            <a:off x="199168" y="8558520"/>
            <a:ext cx="1842989" cy="1606780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4" descr="A computer network with people working on computers&#10;&#10;AI-generated content may be incorrect.">
            <a:extLst>
              <a:ext uri="{FF2B5EF4-FFF2-40B4-BE49-F238E27FC236}">
                <a16:creationId xmlns:a16="http://schemas.microsoft.com/office/drawing/2014/main" id="{83D688F9-F9CC-470B-7D47-25194A68A54D}"/>
              </a:ext>
            </a:extLst>
          </p:cNvPr>
          <p:cNvSpPr/>
          <p:nvPr/>
        </p:nvSpPr>
        <p:spPr>
          <a:xfrm>
            <a:off x="14267684" y="7465350"/>
            <a:ext cx="3804482" cy="2704573"/>
          </a:xfrm>
          <a:custGeom>
            <a:avLst/>
            <a:gdLst/>
            <a:ahLst/>
            <a:cxnLst/>
            <a:rect l="l" t="t" r="r" b="b"/>
            <a:pathLst>
              <a:path w="5924025" h="4546689">
                <a:moveTo>
                  <a:pt x="0" y="0"/>
                </a:moveTo>
                <a:lnTo>
                  <a:pt x="5924025" y="0"/>
                </a:lnTo>
                <a:lnTo>
                  <a:pt x="5924025" y="4546689"/>
                </a:lnTo>
                <a:lnTo>
                  <a:pt x="0" y="454668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pic>
        <p:nvPicPr>
          <p:cNvPr id="16" name="Picture 15" descr="A chart of a customer loyalty program&#10;&#10;AI-generated content may be incorrect.">
            <a:extLst>
              <a:ext uri="{FF2B5EF4-FFF2-40B4-BE49-F238E27FC236}">
                <a16:creationId xmlns:a16="http://schemas.microsoft.com/office/drawing/2014/main" id="{37CAFCA0-58E1-BE0D-4B4F-3C8F445B0C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19275" y="2532587"/>
            <a:ext cx="14649450" cy="67532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2385">
                <a:alpha val="100000"/>
              </a:srgbClr>
            </a:gs>
            <a:gs pos="100000">
              <a:srgbClr val="2D8BBA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59047" y="2207535"/>
            <a:ext cx="13564197" cy="7553001"/>
          </a:xfrm>
          <a:custGeom>
            <a:avLst/>
            <a:gdLst/>
            <a:ahLst/>
            <a:cxnLst/>
            <a:rect l="l" t="t" r="r" b="b"/>
            <a:pathLst>
              <a:path w="13564197" h="7553001">
                <a:moveTo>
                  <a:pt x="0" y="0"/>
                </a:moveTo>
                <a:lnTo>
                  <a:pt x="13564197" y="0"/>
                </a:lnTo>
                <a:lnTo>
                  <a:pt x="13564197" y="7553001"/>
                </a:lnTo>
                <a:lnTo>
                  <a:pt x="0" y="7553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964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83957" y="1038225"/>
            <a:ext cx="12720086" cy="674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4"/>
              </a:lnSpc>
            </a:pPr>
            <a:r>
              <a:rPr lang="en-US" sz="4499">
                <a:solidFill>
                  <a:srgbClr val="FFFFFF"/>
                </a:solidFill>
                <a:latin typeface="Bungee"/>
                <a:ea typeface="Bungee"/>
                <a:cs typeface="Bungee"/>
                <a:sym typeface="Bungee"/>
              </a:rPr>
              <a:t>AI Operations in Supply Chain</a:t>
            </a:r>
          </a:p>
        </p:txBody>
      </p:sp>
      <p:sp>
        <p:nvSpPr>
          <p:cNvPr id="6" name="Freeform 6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621" b="-7994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520</Words>
  <Application>Microsoft Macintosh PowerPoint</Application>
  <PresentationFormat>Custom</PresentationFormat>
  <Paragraphs>86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Krub Bold</vt:lpstr>
      <vt:lpstr>Calibri</vt:lpstr>
      <vt:lpstr>Bricolage Grotesque</vt:lpstr>
      <vt:lpstr>Canva Sans</vt:lpstr>
      <vt:lpstr>Canva Sans Bold</vt:lpstr>
      <vt:lpstr>Bungee</vt:lpstr>
      <vt:lpstr>Arial</vt:lpstr>
      <vt:lpstr>Inter Bold</vt:lpstr>
      <vt:lpstr>Bricolage Grotesque Bold</vt:lpstr>
      <vt:lpstr>Krub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Technologu assessment presentation</dc:title>
  <cp:lastModifiedBy>Deriya, Vraj</cp:lastModifiedBy>
  <cp:revision>62</cp:revision>
  <dcterms:created xsi:type="dcterms:W3CDTF">2006-08-16T00:00:00Z</dcterms:created>
  <dcterms:modified xsi:type="dcterms:W3CDTF">2025-12-17T16:44:59Z</dcterms:modified>
  <dc:identifier>DAG3q3fin3A</dc:identifier>
</cp:coreProperties>
</file>

<file path=docProps/thumbnail.jpeg>
</file>